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316" r:id="rId3"/>
    <p:sldId id="331" r:id="rId4"/>
    <p:sldId id="480" r:id="rId5"/>
    <p:sldId id="481" r:id="rId6"/>
    <p:sldId id="518" r:id="rId7"/>
    <p:sldId id="482" r:id="rId8"/>
    <p:sldId id="483" r:id="rId9"/>
    <p:sldId id="484" r:id="rId10"/>
    <p:sldId id="485" r:id="rId11"/>
    <p:sldId id="486" r:id="rId12"/>
    <p:sldId id="487" r:id="rId13"/>
    <p:sldId id="471" r:id="rId14"/>
    <p:sldId id="473" r:id="rId15"/>
    <p:sldId id="488" r:id="rId16"/>
    <p:sldId id="474" r:id="rId17"/>
    <p:sldId id="475" r:id="rId18"/>
    <p:sldId id="479" r:id="rId19"/>
    <p:sldId id="476" r:id="rId20"/>
    <p:sldId id="521" r:id="rId21"/>
    <p:sldId id="477" r:id="rId22"/>
    <p:sldId id="478" r:id="rId23"/>
    <p:sldId id="368" r:id="rId24"/>
    <p:sldId id="489" r:id="rId25"/>
    <p:sldId id="490" r:id="rId26"/>
    <p:sldId id="491" r:id="rId27"/>
    <p:sldId id="492" r:id="rId28"/>
    <p:sldId id="493" r:id="rId29"/>
    <p:sldId id="494" r:id="rId30"/>
    <p:sldId id="495" r:id="rId31"/>
    <p:sldId id="496" r:id="rId32"/>
    <p:sldId id="497" r:id="rId33"/>
    <p:sldId id="498" r:id="rId34"/>
    <p:sldId id="499" r:id="rId35"/>
    <p:sldId id="501" r:id="rId36"/>
    <p:sldId id="519" r:id="rId37"/>
    <p:sldId id="520" r:id="rId38"/>
    <p:sldId id="500" r:id="rId39"/>
    <p:sldId id="502" r:id="rId40"/>
    <p:sldId id="516" r:id="rId41"/>
    <p:sldId id="31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77" d="100"/>
          <a:sy n="77" d="100"/>
        </p:scale>
        <p:origin x="3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Indice FOI</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3.5048864585489822E-2"/>
          <c:y val="0.16873829880748001"/>
          <c:w val="0.95165406681372444"/>
          <c:h val="0.77514017148393588"/>
        </c:manualLayout>
      </c:layout>
      <c:lineChart>
        <c:grouping val="standard"/>
        <c:varyColors val="0"/>
        <c:ser>
          <c:idx val="0"/>
          <c:order val="0"/>
          <c:spPr>
            <a:ln w="19050" cap="rnd">
              <a:solidFill>
                <a:schemeClr val="accent1"/>
              </a:solidFill>
              <a:round/>
            </a:ln>
            <a:effectLst/>
          </c:spPr>
          <c:marker>
            <c:symbol val="none"/>
          </c:marker>
          <c:cat>
            <c:strRef>
              <c:f>'[b3b5f8d9-e487-41f8-96f2-9ab79cbb3dd2.xls]Foglio2'!$D$5:$AL$5</c:f>
              <c:strCache>
                <c:ptCount val="35"/>
                <c:pt idx="0">
                  <c:v>Gen-2016</c:v>
                </c:pt>
                <c:pt idx="1">
                  <c:v>Feb-2016</c:v>
                </c:pt>
                <c:pt idx="2">
                  <c:v>Mar-2016</c:v>
                </c:pt>
                <c:pt idx="3">
                  <c:v>Apr-2016</c:v>
                </c:pt>
                <c:pt idx="4">
                  <c:v>Mag-2016</c:v>
                </c:pt>
                <c:pt idx="5">
                  <c:v>Giu-2016</c:v>
                </c:pt>
                <c:pt idx="6">
                  <c:v>Lug-2016</c:v>
                </c:pt>
                <c:pt idx="7">
                  <c:v>Ago-2016</c:v>
                </c:pt>
                <c:pt idx="8">
                  <c:v>Set-2016</c:v>
                </c:pt>
                <c:pt idx="9">
                  <c:v>Ott-2016</c:v>
                </c:pt>
                <c:pt idx="10">
                  <c:v>Nov-2016</c:v>
                </c:pt>
                <c:pt idx="11">
                  <c:v>Dic-2016</c:v>
                </c:pt>
                <c:pt idx="12">
                  <c:v>Gen-2017</c:v>
                </c:pt>
                <c:pt idx="13">
                  <c:v>Feb-2017</c:v>
                </c:pt>
                <c:pt idx="14">
                  <c:v>Mar-2017</c:v>
                </c:pt>
                <c:pt idx="15">
                  <c:v>Apr-2017</c:v>
                </c:pt>
                <c:pt idx="16">
                  <c:v>Mag-2017</c:v>
                </c:pt>
                <c:pt idx="17">
                  <c:v>Giu-2017</c:v>
                </c:pt>
                <c:pt idx="18">
                  <c:v>Lug-2017</c:v>
                </c:pt>
                <c:pt idx="19">
                  <c:v>Ago-2017</c:v>
                </c:pt>
                <c:pt idx="20">
                  <c:v>Set-2017</c:v>
                </c:pt>
                <c:pt idx="21">
                  <c:v>Ott-2017</c:v>
                </c:pt>
                <c:pt idx="22">
                  <c:v>Nov-2017</c:v>
                </c:pt>
                <c:pt idx="23">
                  <c:v>Dic-2017</c:v>
                </c:pt>
                <c:pt idx="24">
                  <c:v>Gen-2018</c:v>
                </c:pt>
                <c:pt idx="25">
                  <c:v>Feb-2018</c:v>
                </c:pt>
                <c:pt idx="26">
                  <c:v>Mar-2018</c:v>
                </c:pt>
                <c:pt idx="27">
                  <c:v>Apr-2018</c:v>
                </c:pt>
                <c:pt idx="28">
                  <c:v>Mag-2018</c:v>
                </c:pt>
                <c:pt idx="29">
                  <c:v>Giu-2018</c:v>
                </c:pt>
                <c:pt idx="30">
                  <c:v>Lug-2018</c:v>
                </c:pt>
                <c:pt idx="31">
                  <c:v>Ago-2018</c:v>
                </c:pt>
                <c:pt idx="32">
                  <c:v>Set-2018</c:v>
                </c:pt>
                <c:pt idx="33">
                  <c:v>Ott-2018</c:v>
                </c:pt>
                <c:pt idx="34">
                  <c:v>Nov-2018</c:v>
                </c:pt>
              </c:strCache>
            </c:strRef>
          </c:cat>
          <c:val>
            <c:numRef>
              <c:f>'[b3b5f8d9-e487-41f8-96f2-9ab79cbb3dd2.xls]Foglio2'!$D$6:$AL$6</c:f>
              <c:numCache>
                <c:formatCode>General</c:formatCode>
                <c:ptCount val="35"/>
                <c:pt idx="0">
                  <c:v>0.4</c:v>
                </c:pt>
                <c:pt idx="1">
                  <c:v>-0.2</c:v>
                </c:pt>
                <c:pt idx="2">
                  <c:v>-0.2</c:v>
                </c:pt>
                <c:pt idx="3">
                  <c:v>-0.4</c:v>
                </c:pt>
                <c:pt idx="4">
                  <c:v>-0.3</c:v>
                </c:pt>
                <c:pt idx="5">
                  <c:v>-0.2</c:v>
                </c:pt>
                <c:pt idx="6">
                  <c:v>0</c:v>
                </c:pt>
                <c:pt idx="7">
                  <c:v>0</c:v>
                </c:pt>
                <c:pt idx="8">
                  <c:v>0.2</c:v>
                </c:pt>
                <c:pt idx="9">
                  <c:v>0</c:v>
                </c:pt>
                <c:pt idx="10">
                  <c:v>0.1</c:v>
                </c:pt>
                <c:pt idx="11">
                  <c:v>0.5</c:v>
                </c:pt>
                <c:pt idx="12">
                  <c:v>0.9</c:v>
                </c:pt>
                <c:pt idx="13">
                  <c:v>1.5</c:v>
                </c:pt>
                <c:pt idx="14">
                  <c:v>1.3</c:v>
                </c:pt>
                <c:pt idx="15">
                  <c:v>1.7</c:v>
                </c:pt>
                <c:pt idx="16">
                  <c:v>1.3</c:v>
                </c:pt>
                <c:pt idx="17">
                  <c:v>1</c:v>
                </c:pt>
                <c:pt idx="18">
                  <c:v>1</c:v>
                </c:pt>
                <c:pt idx="19">
                  <c:v>1.1000000000000001</c:v>
                </c:pt>
                <c:pt idx="20">
                  <c:v>1</c:v>
                </c:pt>
                <c:pt idx="21">
                  <c:v>0.9</c:v>
                </c:pt>
                <c:pt idx="22">
                  <c:v>0.9</c:v>
                </c:pt>
                <c:pt idx="23">
                  <c:v>0.8</c:v>
                </c:pt>
                <c:pt idx="24">
                  <c:v>0.9</c:v>
                </c:pt>
                <c:pt idx="25">
                  <c:v>0.5</c:v>
                </c:pt>
                <c:pt idx="26">
                  <c:v>0.8</c:v>
                </c:pt>
                <c:pt idx="27">
                  <c:v>0.5</c:v>
                </c:pt>
                <c:pt idx="28">
                  <c:v>1</c:v>
                </c:pt>
                <c:pt idx="29">
                  <c:v>1.3</c:v>
                </c:pt>
                <c:pt idx="30">
                  <c:v>1.5</c:v>
                </c:pt>
                <c:pt idx="31">
                  <c:v>1.6</c:v>
                </c:pt>
                <c:pt idx="32">
                  <c:v>1.4</c:v>
                </c:pt>
                <c:pt idx="33">
                  <c:v>1.5</c:v>
                </c:pt>
                <c:pt idx="34">
                  <c:v>1.4</c:v>
                </c:pt>
              </c:numCache>
            </c:numRef>
          </c:val>
          <c:smooth val="0"/>
          <c:extLst>
            <c:ext xmlns:c16="http://schemas.microsoft.com/office/drawing/2014/chart" uri="{C3380CC4-5D6E-409C-BE32-E72D297353CC}">
              <c16:uniqueId val="{00000000-24F8-49D4-A5CA-36AE0B57CE64}"/>
            </c:ext>
          </c:extLst>
        </c:ser>
        <c:dLbls>
          <c:showLegendKey val="0"/>
          <c:showVal val="0"/>
          <c:showCatName val="0"/>
          <c:showSerName val="0"/>
          <c:showPercent val="0"/>
          <c:showBubbleSize val="0"/>
        </c:dLbls>
        <c:smooth val="0"/>
        <c:axId val="236081248"/>
        <c:axId val="236081640"/>
      </c:lineChart>
      <c:catAx>
        <c:axId val="236081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36081640"/>
        <c:crosses val="autoZero"/>
        <c:auto val="1"/>
        <c:lblAlgn val="ctr"/>
        <c:lblOffset val="100"/>
        <c:tickLblSkip val="2"/>
        <c:noMultiLvlLbl val="0"/>
      </c:catAx>
      <c:valAx>
        <c:axId val="236081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36081248"/>
        <c:crosses val="autoZero"/>
        <c:crossBetween val="between"/>
      </c:valAx>
      <c:spPr>
        <a:noFill/>
        <a:ln>
          <a:solidFill>
            <a:srgbClr val="CC9900"/>
          </a:solid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5139F-1BC2-4AFC-94C9-0EB91B94B59C}" type="datetimeFigureOut">
              <a:rPr lang="en-US" smtClean="0"/>
              <a:t>2/12/2019</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BC2DC-8D0E-4610-B000-13774D5CFD3C}" type="slidenum">
              <a:rPr lang="en-US" smtClean="0"/>
              <a:t>‹N›</a:t>
            </a:fld>
            <a:endParaRPr lang="en-US"/>
          </a:p>
        </p:txBody>
      </p:sp>
    </p:spTree>
    <p:extLst>
      <p:ext uri="{BB962C8B-B14F-4D97-AF65-F5344CB8AC3E}">
        <p14:creationId xmlns:p14="http://schemas.microsoft.com/office/powerpoint/2010/main" val="154997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normativasan.servizirl.it/port/GetNormativaFile?fileName=7220_LR%2023_2015%20Evoluzione%20sistema%20socio%20sanitario.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91ABC2DC-8D0E-4610-B000-13774D5CFD3C}" type="slidenum">
              <a:rPr lang="en-US" smtClean="0"/>
              <a:t>15</a:t>
            </a:fld>
            <a:endParaRPr lang="en-US"/>
          </a:p>
        </p:txBody>
      </p:sp>
    </p:spTree>
    <p:extLst>
      <p:ext uri="{BB962C8B-B14F-4D97-AF65-F5344CB8AC3E}">
        <p14:creationId xmlns:p14="http://schemas.microsoft.com/office/powerpoint/2010/main" val="308688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Residenze Sanitarie Assistenziali (RSA) sono strutture residenziali destinate ad accogliere persone anziane non autosufficienti, alle quali garantiscono interventi destinati a migliorarne i livelli di autonomia, a promuoverne il benessere, a prevenire e curare le malattie croniche. </a:t>
            </a:r>
          </a:p>
          <a:p>
            <a:r>
              <a:rPr lang="it-IT" dirty="0"/>
              <a:t>Le RSA garantiscono interventi di natura sociosanitaria destinati a migliorare i livelli di autonomia degli ospiti, a promuovere il benessere, a prevenire e curare le malattie croniche e la loro riacutizzazione.</a:t>
            </a:r>
            <a:br>
              <a:rPr lang="it-IT" dirty="0"/>
            </a:br>
            <a:br>
              <a:rPr lang="it-IT" dirty="0"/>
            </a:br>
            <a:r>
              <a:rPr lang="it-IT" dirty="0"/>
              <a:t>Le RSA in Lombardia possono essere pubbliche o private, accreditate e non.</a:t>
            </a:r>
            <a:br>
              <a:rPr lang="it-IT" dirty="0"/>
            </a:br>
            <a:br>
              <a:rPr lang="it-IT" dirty="0"/>
            </a:br>
            <a:r>
              <a:rPr lang="it-IT" dirty="0"/>
              <a:t>Nelle RSA, sia pubbliche che private che sono accreditate e che hanno un contratto con la ATS, una parte dei costi viene sostenuta dal Fondo Sanitario Regionale, l’altra dalle persone ospiti o dai Comuni dove esse risiedono.</a:t>
            </a:r>
            <a:br>
              <a:rPr lang="it-IT" dirty="0"/>
            </a:br>
            <a:br>
              <a:rPr lang="it-IT" dirty="0"/>
            </a:br>
            <a:r>
              <a:rPr lang="it-IT" dirty="0"/>
              <a:t>Nelle RSA che non hanno un contratto con la ATS, i costi sono totalmente a carico delle persone ospiti o dei Comuni di residenza.</a:t>
            </a:r>
          </a:p>
          <a:p>
            <a:r>
              <a:rPr lang="it-IT" dirty="0"/>
              <a:t>Le rette a carico della persona ospite sono pubblicate sui siti Internet delle ATS o delle RSA così come la Carta dei Servizi di ogni struttura.</a:t>
            </a:r>
            <a:br>
              <a:rPr lang="it-IT" dirty="0"/>
            </a:br>
            <a:r>
              <a:rPr lang="it-IT" dirty="0"/>
              <a:t>La Carta dei Servizi deve essere distribuita a tutti gli ospiti.</a:t>
            </a:r>
          </a:p>
          <a:p>
            <a:r>
              <a:rPr lang="it-IT" dirty="0"/>
              <a:t>Quando un anziano ha difficoltà a vivere nella propria abitazione e le cure fornite da altri servizi quali ad esempio </a:t>
            </a:r>
            <a:r>
              <a:rPr lang="it-IT" dirty="0" err="1"/>
              <a:t>dall’Adi</a:t>
            </a:r>
            <a:r>
              <a:rPr lang="it-IT" dirty="0"/>
              <a:t> (Assistenza domiciliare integrata) il Centro Diurno Integrato o i Servizi di Assistenza Domiciliare comunali non sono più sufficienti, può rivolgersi in prima persona o tramite un familiare direttamente alla RSA nella quale intende essere assistito.</a:t>
            </a:r>
            <a:br>
              <a:rPr lang="it-IT" dirty="0"/>
            </a:br>
            <a:br>
              <a:rPr lang="it-IT" dirty="0"/>
            </a:br>
            <a:r>
              <a:rPr lang="it-IT" dirty="0"/>
              <a:t>Gli incaricati della struttura daranno tutte le informazioni circa la documentazione amministrativa o sanitaria necessaria per il ricovero. Qualora la persona interessata non fosse in grado di sostenere i costi del ricovero, può rivolgersi all’assistente sociale del Comune di residenza per avere tutte le indicazioni del caso, che gli verranno date sulla base della normativa vigente al momento della richiesta.</a:t>
            </a:r>
            <a:br>
              <a:rPr lang="it-IT" dirty="0"/>
            </a:br>
            <a:br>
              <a:rPr lang="it-IT" dirty="0"/>
            </a:br>
            <a:r>
              <a:rPr lang="it-IT" dirty="0"/>
              <a:t>Al momento, nelle RSA della Lombardia viene fatta ad ogni persona ospite una valutazione da parte dei medici della RSA e viene predisposto un Piano di Assistenza Individuale nel quale vengono date tutte le indicazioni su quanto c’è da fare per garantire un’assistenza appropriata secondo i bisogni della persona.</a:t>
            </a:r>
            <a:br>
              <a:rPr lang="it-IT" dirty="0"/>
            </a:br>
            <a:br>
              <a:rPr lang="it-IT" dirty="0"/>
            </a:br>
            <a:r>
              <a:rPr lang="it-IT" dirty="0"/>
              <a:t>Il personale della RSA si prende cura della persona seguendo le indicazioni contenute nel Piano.</a:t>
            </a:r>
          </a:p>
          <a:p>
            <a:pPr rtl="0"/>
            <a:r>
              <a:rPr lang="it-IT" dirty="0"/>
              <a:t>Con </a:t>
            </a:r>
            <a:r>
              <a:rPr lang="it-IT" dirty="0">
                <a:hlinkClick r:id="rId3" tooltip="Legge n.23 del 11 agosto 2015"/>
              </a:rPr>
              <a:t>Legge Regionale n.23 del 11 agosto 2015</a:t>
            </a:r>
            <a:r>
              <a:rPr lang="it-IT" dirty="0"/>
              <a:t> "Evoluzione del sistema sociosanitario lombardo: modifiche al Titolo I e al Titolo II della legge regionale 30 dicembre 2009, n. 33"  sono state istituite le Agenzie di Tutela della Salute (ATS), ossia articolazioni amministrative della Regione che si proiettano nei territori. Tali strutture attuano la programmazione definita dalla Regione, attraverso l’erogazione di prestazioni sanitarie e sociosanitarie tramite i soggetti accreditati e contrattualizzati pubblici e privati.</a:t>
            </a:r>
            <a:br>
              <a:rPr lang="it-IT" dirty="0"/>
            </a:br>
            <a:br>
              <a:rPr lang="it-IT" dirty="0"/>
            </a:br>
            <a:r>
              <a:rPr lang="it-IT" dirty="0"/>
              <a:t>Alle ATS, anche attraverso l’articolazione distrettuale, sono in particolare attribuite le seguenti </a:t>
            </a:r>
            <a:r>
              <a:rPr lang="it-IT" b="1" dirty="0"/>
              <a:t>funzioni</a:t>
            </a:r>
            <a:r>
              <a:rPr lang="it-IT" dirty="0"/>
              <a:t>:</a:t>
            </a:r>
          </a:p>
          <a:p>
            <a:pPr rtl="0"/>
            <a:r>
              <a:rPr lang="it-IT" dirty="0">
                <a:effectLst/>
              </a:rPr>
              <a:t>negoziazione e acquisto delle prestazioni sanitarie e sociosanitarie dalle strutture accreditate;</a:t>
            </a:r>
          </a:p>
          <a:p>
            <a:pPr rtl="0"/>
            <a:r>
              <a:rPr lang="it-IT" dirty="0">
                <a:effectLst/>
              </a:rPr>
              <a:t>governo del percorso di presa in carico della persona in tutta la rete dei servizi sanitari, sociosanitari e sociali, anche attraverso la valutazione multidimensionale e personalizzata del bisogno, e secondo il principio di appropriatezza e garanzia della continuità assistenziale;</a:t>
            </a:r>
          </a:p>
          <a:p>
            <a:pPr rtl="0"/>
            <a:r>
              <a:rPr lang="it-IT" dirty="0">
                <a:effectLst/>
              </a:rPr>
              <a:t>governo dell’assistenza primaria e del convenzionamento delle cure primarie;</a:t>
            </a:r>
          </a:p>
          <a:p>
            <a:pPr rtl="0"/>
            <a:r>
              <a:rPr lang="it-IT" dirty="0">
                <a:effectLst/>
              </a:rPr>
              <a:t>governo e promozione dei programmi di educazione alla salute, prevenzione, assistenza, cura e riabilitazione;</a:t>
            </a:r>
          </a:p>
          <a:p>
            <a:pPr rtl="0"/>
            <a:r>
              <a:rPr lang="it-IT" dirty="0">
                <a:effectLst/>
              </a:rPr>
              <a:t>promozione della sicurezza alimentare medica e medica veterinaria;</a:t>
            </a:r>
          </a:p>
          <a:p>
            <a:pPr rtl="0"/>
            <a:r>
              <a:rPr lang="it-IT" dirty="0">
                <a:effectLst/>
              </a:rPr>
              <a:t>prevenzione e controllo della salute negli ambienti di vita e di lavoro, compreso il controllo periodico impiantistico e tecnologico;</a:t>
            </a:r>
          </a:p>
          <a:p>
            <a:pPr rtl="0"/>
            <a:r>
              <a:rPr lang="it-IT" dirty="0">
                <a:effectLst/>
              </a:rPr>
              <a:t>sanità pubblica veterinaria;</a:t>
            </a:r>
          </a:p>
          <a:p>
            <a:pPr rtl="0"/>
            <a:r>
              <a:rPr lang="it-IT" dirty="0">
                <a:effectLst/>
              </a:rPr>
              <a:t>attuazione degli indirizzi regionali e monitoraggio della spesa in materia di farmaceutica, dietetica e protesica;</a:t>
            </a:r>
          </a:p>
          <a:p>
            <a:pPr rtl="0"/>
            <a:r>
              <a:rPr lang="it-IT" dirty="0">
                <a:effectLst/>
              </a:rPr>
              <a:t>vigilanza e controllo sulle strutture e sulle unità d’offerta sanitarie, sociosanitarie e sociali.</a:t>
            </a:r>
          </a:p>
          <a:p>
            <a:pPr rtl="0"/>
            <a:br>
              <a:rPr lang="it-IT" dirty="0"/>
            </a:br>
            <a:r>
              <a:rPr lang="it-IT" dirty="0"/>
              <a:t>Ogni ATS si articola nei seguenti </a:t>
            </a:r>
            <a:r>
              <a:rPr lang="it-IT" b="1" dirty="0"/>
              <a:t>dipartimenti</a:t>
            </a:r>
            <a:r>
              <a:rPr lang="it-IT" dirty="0"/>
              <a:t>:</a:t>
            </a:r>
          </a:p>
          <a:p>
            <a:pPr rtl="0"/>
            <a:r>
              <a:rPr lang="it-IT" dirty="0">
                <a:effectLst/>
              </a:rPr>
              <a:t>dipartimento di igiene e prevenzione sanitaria;</a:t>
            </a:r>
          </a:p>
          <a:p>
            <a:pPr rtl="0"/>
            <a:r>
              <a:rPr lang="it-IT" dirty="0">
                <a:effectLst/>
              </a:rPr>
              <a:t>dipartimento delle cure primarie;</a:t>
            </a:r>
          </a:p>
          <a:p>
            <a:pPr rtl="0"/>
            <a:r>
              <a:rPr lang="it-IT" dirty="0">
                <a:effectLst/>
              </a:rPr>
              <a:t>dipartimento per la programmazione, accreditamento, acquisto delle prestazioni sanitarie e sociosanitarie;</a:t>
            </a:r>
          </a:p>
          <a:p>
            <a:pPr rtl="0"/>
            <a:r>
              <a:rPr lang="it-IT" dirty="0">
                <a:effectLst/>
              </a:rPr>
              <a:t>dipartimento veterinario e sicurezza degli alimenti di origine animale;</a:t>
            </a:r>
          </a:p>
          <a:p>
            <a:pPr rtl="0"/>
            <a:r>
              <a:rPr lang="it-IT" dirty="0">
                <a:effectLst/>
              </a:rPr>
              <a:t>dipartimento amministrativo, di controllo e degli affari generali e legali;</a:t>
            </a:r>
          </a:p>
          <a:p>
            <a:pPr rtl="0"/>
            <a:r>
              <a:rPr lang="it-IT" dirty="0">
                <a:effectLst/>
              </a:rPr>
              <a:t>dipartimento della programmazione per l’integrazione delle prestazioni sociosanitarie con quelle sociali.</a:t>
            </a:r>
          </a:p>
          <a:p>
            <a:endParaRPr lang="en-US" dirty="0"/>
          </a:p>
        </p:txBody>
      </p:sp>
      <p:sp>
        <p:nvSpPr>
          <p:cNvPr id="4" name="Segnaposto numero diapositiva 3"/>
          <p:cNvSpPr>
            <a:spLocks noGrp="1"/>
          </p:cNvSpPr>
          <p:nvPr>
            <p:ph type="sldNum" sz="quarter" idx="10"/>
          </p:nvPr>
        </p:nvSpPr>
        <p:spPr/>
        <p:txBody>
          <a:bodyPr/>
          <a:lstStyle/>
          <a:p>
            <a:fld id="{BBDBE3DF-D571-4A66-8FF0-D1950C8EADEA}" type="slidenum">
              <a:rPr lang="en-US" smtClean="0"/>
              <a:t>21</a:t>
            </a:fld>
            <a:endParaRPr lang="en-US"/>
          </a:p>
        </p:txBody>
      </p:sp>
    </p:spTree>
    <p:extLst>
      <p:ext uri="{BB962C8B-B14F-4D97-AF65-F5344CB8AC3E}">
        <p14:creationId xmlns:p14="http://schemas.microsoft.com/office/powerpoint/2010/main" val="392846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91ABC2DC-8D0E-4610-B000-13774D5CFD3C}" type="slidenum">
              <a:rPr lang="en-US" smtClean="0"/>
              <a:t>26</a:t>
            </a:fld>
            <a:endParaRPr lang="en-US"/>
          </a:p>
        </p:txBody>
      </p:sp>
    </p:spTree>
    <p:extLst>
      <p:ext uri="{BB962C8B-B14F-4D97-AF65-F5344CB8AC3E}">
        <p14:creationId xmlns:p14="http://schemas.microsoft.com/office/powerpoint/2010/main" val="256439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74263B1-89AC-4C78-96A1-E4F4C5D6C578}" type="slidenum">
              <a:rPr lang="en-US" sz="1200"/>
              <a:pPr eaLnBrk="1" hangingPunct="1"/>
              <a:t>33</a:t>
            </a:fld>
            <a:endParaRPr lang="en-US" sz="1200"/>
          </a:p>
        </p:txBody>
      </p:sp>
      <p:sp>
        <p:nvSpPr>
          <p:cNvPr id="716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174072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50"/>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sz="1350"/>
          </a:p>
        </p:txBody>
      </p:sp>
      <p:sp>
        <p:nvSpPr>
          <p:cNvPr id="146434" name="Rectangle 2"/>
          <p:cNvSpPr>
            <a:spLocks noGrp="1" noChangeArrowheads="1"/>
          </p:cNvSpPr>
          <p:nvPr>
            <p:ph type="ctrTitle"/>
          </p:nvPr>
        </p:nvSpPr>
        <p:spPr>
          <a:xfrm>
            <a:off x="1219202" y="1524000"/>
            <a:ext cx="10164233" cy="1752600"/>
          </a:xfrm>
        </p:spPr>
        <p:txBody>
          <a:bodyPr/>
          <a:lstStyle>
            <a:lvl1pPr>
              <a:defRPr sz="3750"/>
            </a:lvl1pPr>
          </a:lstStyle>
          <a:p>
            <a:pPr lvl="0"/>
            <a:r>
              <a:rPr lang="it-IT" altLang="en-US" noProof="0"/>
              <a:t>Fare clic per modificare lo stile del titolo</a:t>
            </a:r>
            <a:endParaRPr lang="en-GB" altLang="en-US" noProof="0"/>
          </a:p>
        </p:txBody>
      </p:sp>
      <p:sp>
        <p:nvSpPr>
          <p:cNvPr id="146435"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100"/>
            </a:lvl1pPr>
          </a:lstStyle>
          <a:p>
            <a:pPr lvl="0"/>
            <a:r>
              <a:rPr lang="it-IT" altLang="en-US" noProof="0"/>
              <a:t>Fare clic per modificare lo stile del sottotitolo dello schema</a:t>
            </a:r>
            <a:endParaRPr lang="en-GB" altLang="en-US" noProof="0"/>
          </a:p>
        </p:txBody>
      </p:sp>
      <p:sp>
        <p:nvSpPr>
          <p:cNvPr id="6" name="Rectangle 4"/>
          <p:cNvSpPr>
            <a:spLocks noGrp="1" noChangeArrowheads="1"/>
          </p:cNvSpPr>
          <p:nvPr>
            <p:ph type="dt" sz="half" idx="10"/>
          </p:nvPr>
        </p:nvSpPr>
        <p:spPr/>
        <p:txBody>
          <a:bodyPr/>
          <a:lstStyle>
            <a:lvl1pPr>
              <a:defRPr/>
            </a:lvl1pPr>
          </a:lstStyle>
          <a:p>
            <a:fld id="{1C38A10B-58BD-41C1-9B43-72CBFBDAC21D}" type="datetime1">
              <a:rPr lang="it-IT" smtClean="0"/>
              <a:t>12/02/2019</a:t>
            </a:fld>
            <a:endParaRPr lang="en-US"/>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r>
              <a:rPr lang="en-US"/>
              <a:t>BOZZA 01</a:t>
            </a:r>
          </a:p>
        </p:txBody>
      </p:sp>
      <p:sp>
        <p:nvSpPr>
          <p:cNvPr id="8" name="Rectangle 6"/>
          <p:cNvSpPr>
            <a:spLocks noGrp="1" noChangeArrowheads="1"/>
          </p:cNvSpPr>
          <p:nvPr>
            <p:ph type="sldNum" sz="quarter" idx="12"/>
          </p:nvPr>
        </p:nvSpPr>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318624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fld id="{54BD60BC-988D-4AA0-A709-33BF27E3C08E}" type="datetime1">
              <a:rPr lang="it-IT" smtClean="0"/>
              <a:t>12/02/2019</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BOZZA 01</a:t>
            </a:r>
          </a:p>
        </p:txBody>
      </p:sp>
      <p:sp>
        <p:nvSpPr>
          <p:cNvPr id="6"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229746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7813"/>
            <a:ext cx="2743200" cy="58531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7813"/>
            <a:ext cx="8026400" cy="58531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fld id="{52B5B5A5-1AB4-4BD2-9EA6-DDF4BE1BE557}" type="datetime1">
              <a:rPr lang="it-IT" smtClean="0"/>
              <a:t>12/02/2019</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BOZZA 01</a:t>
            </a:r>
          </a:p>
        </p:txBody>
      </p:sp>
      <p:sp>
        <p:nvSpPr>
          <p:cNvPr id="6"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230880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6"/>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3"/>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3"/>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fld id="{9BC16C17-3796-4BD6-92C6-46D637FA5D85}" type="datetime1">
              <a:rPr lang="it-IT" smtClean="0"/>
              <a:t>12/02/2019</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BOZZA 01</a:t>
            </a:r>
          </a:p>
        </p:txBody>
      </p:sp>
      <p:sp>
        <p:nvSpPr>
          <p:cNvPr id="7"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66789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6"/>
            <a:ext cx="10972800" cy="1139825"/>
          </a:xfrm>
        </p:spPr>
        <p:txBody>
          <a:bodyPr/>
          <a:lstStyle/>
          <a:p>
            <a:r>
              <a:rPr lang="it-IT"/>
              <a:t>Fare clic per modificare lo stile del titolo</a:t>
            </a:r>
          </a:p>
        </p:txBody>
      </p:sp>
      <p:sp>
        <p:nvSpPr>
          <p:cNvPr id="3" name="Segnaposto tabella 2"/>
          <p:cNvSpPr>
            <a:spLocks noGrp="1"/>
          </p:cNvSpPr>
          <p:nvPr>
            <p:ph type="tbl" idx="1"/>
          </p:nvPr>
        </p:nvSpPr>
        <p:spPr>
          <a:xfrm>
            <a:off x="609600" y="1600203"/>
            <a:ext cx="10972800" cy="4530725"/>
          </a:xfrm>
        </p:spPr>
        <p:txBody>
          <a:bodyPr/>
          <a:lstStyle/>
          <a:p>
            <a:pPr lvl="0"/>
            <a:r>
              <a:rPr lang="it-IT" noProof="0"/>
              <a:t>Fare clic sull'icona per inserire una tabella</a:t>
            </a:r>
          </a:p>
        </p:txBody>
      </p:sp>
      <p:sp>
        <p:nvSpPr>
          <p:cNvPr id="4" name="Rectangle 4"/>
          <p:cNvSpPr>
            <a:spLocks noGrp="1" noChangeArrowheads="1"/>
          </p:cNvSpPr>
          <p:nvPr>
            <p:ph type="dt" sz="half" idx="10"/>
          </p:nvPr>
        </p:nvSpPr>
        <p:spPr>
          <a:ln/>
        </p:spPr>
        <p:txBody>
          <a:bodyPr/>
          <a:lstStyle>
            <a:lvl1pPr>
              <a:defRPr/>
            </a:lvl1pPr>
          </a:lstStyle>
          <a:p>
            <a:fld id="{74B43F43-D220-449F-A346-39AEC5FFD6FE}" type="datetime1">
              <a:rPr lang="it-IT" smtClean="0"/>
              <a:t>12/02/2019</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BOZZA 01</a:t>
            </a:r>
          </a:p>
        </p:txBody>
      </p:sp>
      <p:sp>
        <p:nvSpPr>
          <p:cNvPr id="6"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2835852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6"/>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3"/>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6197600" y="1600203"/>
            <a:ext cx="5384800" cy="4530725"/>
          </a:xfrm>
        </p:spPr>
        <p:txBody>
          <a:bodyPr/>
          <a:lstStyle/>
          <a:p>
            <a:pPr lvl="0"/>
            <a:r>
              <a:rPr lang="it-IT" noProof="0"/>
              <a:t>Fare clic sull'icona per aggiungere un'immagine online</a:t>
            </a:r>
          </a:p>
        </p:txBody>
      </p:sp>
      <p:sp>
        <p:nvSpPr>
          <p:cNvPr id="5" name="Rectangle 4"/>
          <p:cNvSpPr>
            <a:spLocks noGrp="1" noChangeArrowheads="1"/>
          </p:cNvSpPr>
          <p:nvPr>
            <p:ph type="dt" sz="half" idx="10"/>
          </p:nvPr>
        </p:nvSpPr>
        <p:spPr>
          <a:ln/>
        </p:spPr>
        <p:txBody>
          <a:bodyPr/>
          <a:lstStyle>
            <a:lvl1pPr>
              <a:defRPr/>
            </a:lvl1pPr>
          </a:lstStyle>
          <a:p>
            <a:fld id="{3605EB5F-B92B-4E9D-B07A-900C6A28B736}" type="datetime1">
              <a:rPr lang="it-IT" smtClean="0"/>
              <a:t>12/02/2019</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BOZZA 01</a:t>
            </a:r>
          </a:p>
        </p:txBody>
      </p:sp>
      <p:sp>
        <p:nvSpPr>
          <p:cNvPr id="7"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19945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6"/>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3"/>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3"/>
            <a:ext cx="5384800" cy="21891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41763"/>
            <a:ext cx="5384800" cy="218916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fld id="{EE771D13-E9CE-4630-9E59-46C29A0344CC}" type="datetime1">
              <a:rPr lang="it-IT" smtClean="0"/>
              <a:t>12/02/2019</a:t>
            </a:fld>
            <a:endParaRPr lang="en-US"/>
          </a:p>
        </p:txBody>
      </p:sp>
      <p:sp>
        <p:nvSpPr>
          <p:cNvPr id="7" name="Rectangle 5"/>
          <p:cNvSpPr>
            <a:spLocks noGrp="1" noChangeArrowheads="1"/>
          </p:cNvSpPr>
          <p:nvPr>
            <p:ph type="ftr" sz="quarter" idx="11"/>
          </p:nvPr>
        </p:nvSpPr>
        <p:spPr>
          <a:ln/>
        </p:spPr>
        <p:txBody>
          <a:bodyPr/>
          <a:lstStyle>
            <a:lvl1pPr>
              <a:defRPr/>
            </a:lvl1pPr>
          </a:lstStyle>
          <a:p>
            <a:r>
              <a:rPr lang="en-US"/>
              <a:t>BOZZA 01</a:t>
            </a:r>
          </a:p>
        </p:txBody>
      </p:sp>
      <p:sp>
        <p:nvSpPr>
          <p:cNvPr id="8"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164194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Diapositiva titolo">
    <p:spTree>
      <p:nvGrpSpPr>
        <p:cNvPr id="1" name=""/>
        <p:cNvGrpSpPr/>
        <p:nvPr/>
      </p:nvGrpSpPr>
      <p:grpSpPr>
        <a:xfrm>
          <a:off x="0" y="0"/>
          <a:ext cx="0" cy="0"/>
          <a:chOff x="0" y="0"/>
          <a:chExt cx="0" cy="0"/>
        </a:xfrm>
      </p:grpSpPr>
      <p:pic>
        <p:nvPicPr>
          <p:cNvPr id="2"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91851" y="188914"/>
            <a:ext cx="825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615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Diapositiva titolo">
    <p:spTree>
      <p:nvGrpSpPr>
        <p:cNvPr id="1" name=""/>
        <p:cNvGrpSpPr/>
        <p:nvPr/>
      </p:nvGrpSpPr>
      <p:grpSpPr>
        <a:xfrm>
          <a:off x="0" y="0"/>
          <a:ext cx="0" cy="0"/>
          <a:chOff x="0" y="0"/>
          <a:chExt cx="0" cy="0"/>
        </a:xfrm>
      </p:grpSpPr>
      <p:pic>
        <p:nvPicPr>
          <p:cNvPr id="2"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91851" y="188914"/>
            <a:ext cx="825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31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Diapositiva titolo">
    <p:spTree>
      <p:nvGrpSpPr>
        <p:cNvPr id="1" name=""/>
        <p:cNvGrpSpPr/>
        <p:nvPr/>
      </p:nvGrpSpPr>
      <p:grpSpPr>
        <a:xfrm>
          <a:off x="0" y="0"/>
          <a:ext cx="0" cy="0"/>
          <a:chOff x="0" y="0"/>
          <a:chExt cx="0" cy="0"/>
        </a:xfrm>
      </p:grpSpPr>
      <p:pic>
        <p:nvPicPr>
          <p:cNvPr id="2"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91851" y="188914"/>
            <a:ext cx="825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185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1_Vuota">
    <p:spTree>
      <p:nvGrpSpPr>
        <p:cNvPr id="1" name=""/>
        <p:cNvGrpSpPr/>
        <p:nvPr/>
      </p:nvGrpSpPr>
      <p:grpSpPr>
        <a:xfrm>
          <a:off x="0" y="0"/>
          <a:ext cx="0" cy="0"/>
          <a:chOff x="0" y="0"/>
          <a:chExt cx="0" cy="0"/>
        </a:xfrm>
      </p:grpSpPr>
      <p:sp>
        <p:nvSpPr>
          <p:cNvPr id="2" name="Titolo 1"/>
          <p:cNvSpPr>
            <a:spLocks noGrp="1"/>
          </p:cNvSpPr>
          <p:nvPr>
            <p:ph type="title"/>
          </p:nvPr>
        </p:nvSpPr>
        <p:spPr>
          <a:xfrm>
            <a:off x="2575390" y="-20548"/>
            <a:ext cx="9616609" cy="770562"/>
          </a:xfrm>
        </p:spPr>
        <p:txBody>
          <a:bodyPr/>
          <a:lstStyle/>
          <a:p>
            <a:r>
              <a:rPr lang="it-IT"/>
              <a:t>Fare clic per modificare lo stile del titolo</a:t>
            </a:r>
            <a:endParaRPr lang="it-IT" dirty="0"/>
          </a:p>
        </p:txBody>
      </p:sp>
    </p:spTree>
    <p:extLst>
      <p:ext uri="{BB962C8B-B14F-4D97-AF65-F5344CB8AC3E}">
        <p14:creationId xmlns:p14="http://schemas.microsoft.com/office/powerpoint/2010/main" val="116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fld id="{EBB401AF-6FF0-45C3-A96C-724772AD6D54}" type="datetime1">
              <a:rPr lang="it-IT" smtClean="0"/>
              <a:t>12/02/2019</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BOZZA 01</a:t>
            </a:r>
          </a:p>
        </p:txBody>
      </p:sp>
      <p:sp>
        <p:nvSpPr>
          <p:cNvPr id="6"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1070067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6_Vuota">
    <p:spTree>
      <p:nvGrpSpPr>
        <p:cNvPr id="1" name=""/>
        <p:cNvGrpSpPr/>
        <p:nvPr/>
      </p:nvGrpSpPr>
      <p:grpSpPr>
        <a:xfrm>
          <a:off x="0" y="0"/>
          <a:ext cx="0" cy="0"/>
          <a:chOff x="0" y="0"/>
          <a:chExt cx="0" cy="0"/>
        </a:xfrm>
      </p:grpSpPr>
      <p:sp>
        <p:nvSpPr>
          <p:cNvPr id="2" name="Titolo 1"/>
          <p:cNvSpPr>
            <a:spLocks noGrp="1"/>
          </p:cNvSpPr>
          <p:nvPr>
            <p:ph type="title"/>
          </p:nvPr>
        </p:nvSpPr>
        <p:spPr>
          <a:xfrm>
            <a:off x="2575390" y="-20548"/>
            <a:ext cx="9616609" cy="770562"/>
          </a:xfrm>
        </p:spPr>
        <p:txBody>
          <a:bodyPr/>
          <a:lstStyle/>
          <a:p>
            <a:r>
              <a:rPr lang="it-IT"/>
              <a:t>Fare clic per modificare lo stile del titolo</a:t>
            </a:r>
            <a:endParaRPr lang="it-IT" dirty="0"/>
          </a:p>
        </p:txBody>
      </p:sp>
    </p:spTree>
    <p:extLst>
      <p:ext uri="{BB962C8B-B14F-4D97-AF65-F5344CB8AC3E}">
        <p14:creationId xmlns:p14="http://schemas.microsoft.com/office/powerpoint/2010/main" val="1198089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7_Vuota">
    <p:spTree>
      <p:nvGrpSpPr>
        <p:cNvPr id="1" name=""/>
        <p:cNvGrpSpPr/>
        <p:nvPr/>
      </p:nvGrpSpPr>
      <p:grpSpPr>
        <a:xfrm>
          <a:off x="0" y="0"/>
          <a:ext cx="0" cy="0"/>
          <a:chOff x="0" y="0"/>
          <a:chExt cx="0" cy="0"/>
        </a:xfrm>
      </p:grpSpPr>
      <p:sp>
        <p:nvSpPr>
          <p:cNvPr id="2" name="Titolo 1"/>
          <p:cNvSpPr>
            <a:spLocks noGrp="1"/>
          </p:cNvSpPr>
          <p:nvPr>
            <p:ph type="title"/>
          </p:nvPr>
        </p:nvSpPr>
        <p:spPr>
          <a:xfrm>
            <a:off x="2575390" y="-20548"/>
            <a:ext cx="9616609" cy="770562"/>
          </a:xfrm>
        </p:spPr>
        <p:txBody>
          <a:bodyPr/>
          <a:lstStyle/>
          <a:p>
            <a:r>
              <a:rPr lang="it-IT"/>
              <a:t>Fare clic per modificare lo stile del titolo</a:t>
            </a:r>
            <a:endParaRPr lang="it-IT" dirty="0"/>
          </a:p>
        </p:txBody>
      </p:sp>
    </p:spTree>
    <p:extLst>
      <p:ext uri="{BB962C8B-B14F-4D97-AF65-F5344CB8AC3E}">
        <p14:creationId xmlns:p14="http://schemas.microsoft.com/office/powerpoint/2010/main" val="3631780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9_Vuota">
    <p:spTree>
      <p:nvGrpSpPr>
        <p:cNvPr id="1" name=""/>
        <p:cNvGrpSpPr/>
        <p:nvPr/>
      </p:nvGrpSpPr>
      <p:grpSpPr>
        <a:xfrm>
          <a:off x="0" y="0"/>
          <a:ext cx="0" cy="0"/>
          <a:chOff x="0" y="0"/>
          <a:chExt cx="0" cy="0"/>
        </a:xfrm>
      </p:grpSpPr>
      <p:sp>
        <p:nvSpPr>
          <p:cNvPr id="2" name="Titolo 1"/>
          <p:cNvSpPr>
            <a:spLocks noGrp="1"/>
          </p:cNvSpPr>
          <p:nvPr>
            <p:ph type="title"/>
          </p:nvPr>
        </p:nvSpPr>
        <p:spPr>
          <a:xfrm>
            <a:off x="2575390" y="-20548"/>
            <a:ext cx="9616609" cy="770562"/>
          </a:xfrm>
        </p:spPr>
        <p:txBody>
          <a:bodyPr/>
          <a:lstStyle/>
          <a:p>
            <a:r>
              <a:rPr lang="it-IT"/>
              <a:t>Fare clic per modificare lo stile del titolo</a:t>
            </a:r>
            <a:endParaRPr lang="it-IT" dirty="0"/>
          </a:p>
        </p:txBody>
      </p:sp>
    </p:spTree>
    <p:extLst>
      <p:ext uri="{BB962C8B-B14F-4D97-AF65-F5344CB8AC3E}">
        <p14:creationId xmlns:p14="http://schemas.microsoft.com/office/powerpoint/2010/main" val="2764066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Vuota">
    <p:spTree>
      <p:nvGrpSpPr>
        <p:cNvPr id="1" name=""/>
        <p:cNvGrpSpPr/>
        <p:nvPr/>
      </p:nvGrpSpPr>
      <p:grpSpPr>
        <a:xfrm>
          <a:off x="0" y="0"/>
          <a:ext cx="0" cy="0"/>
          <a:chOff x="0" y="0"/>
          <a:chExt cx="0" cy="0"/>
        </a:xfrm>
      </p:grpSpPr>
      <p:sp>
        <p:nvSpPr>
          <p:cNvPr id="2" name="Titolo 1"/>
          <p:cNvSpPr>
            <a:spLocks noGrp="1"/>
          </p:cNvSpPr>
          <p:nvPr>
            <p:ph type="title"/>
          </p:nvPr>
        </p:nvSpPr>
        <p:spPr>
          <a:xfrm>
            <a:off x="2575390" y="-20548"/>
            <a:ext cx="9616609" cy="770562"/>
          </a:xfrm>
        </p:spPr>
        <p:txBody>
          <a:bodyPr/>
          <a:lstStyle/>
          <a:p>
            <a:r>
              <a:rPr lang="it-IT"/>
              <a:t>Fare clic per modificare lo stile del titolo</a:t>
            </a:r>
            <a:endParaRPr lang="it-IT" dirty="0"/>
          </a:p>
        </p:txBody>
      </p:sp>
    </p:spTree>
    <p:extLst>
      <p:ext uri="{BB962C8B-B14F-4D97-AF65-F5344CB8AC3E}">
        <p14:creationId xmlns:p14="http://schemas.microsoft.com/office/powerpoint/2010/main" val="122161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Vuota">
    <p:spTree>
      <p:nvGrpSpPr>
        <p:cNvPr id="1" name=""/>
        <p:cNvGrpSpPr/>
        <p:nvPr/>
      </p:nvGrpSpPr>
      <p:grpSpPr>
        <a:xfrm>
          <a:off x="0" y="0"/>
          <a:ext cx="0" cy="0"/>
          <a:chOff x="0" y="0"/>
          <a:chExt cx="0" cy="0"/>
        </a:xfrm>
      </p:grpSpPr>
      <p:sp>
        <p:nvSpPr>
          <p:cNvPr id="2" name="Titolo 1"/>
          <p:cNvSpPr>
            <a:spLocks noGrp="1"/>
          </p:cNvSpPr>
          <p:nvPr>
            <p:ph type="title"/>
          </p:nvPr>
        </p:nvSpPr>
        <p:spPr>
          <a:xfrm>
            <a:off x="2575390" y="-20548"/>
            <a:ext cx="9616609" cy="770562"/>
          </a:xfrm>
        </p:spPr>
        <p:txBody>
          <a:bodyPr/>
          <a:lstStyle/>
          <a:p>
            <a:r>
              <a:rPr lang="it-IT"/>
              <a:t>Fare clic per modificare lo stile del titolo</a:t>
            </a:r>
            <a:endParaRPr lang="it-IT" dirty="0"/>
          </a:p>
        </p:txBody>
      </p:sp>
    </p:spTree>
    <p:extLst>
      <p:ext uri="{BB962C8B-B14F-4D97-AF65-F5344CB8AC3E}">
        <p14:creationId xmlns:p14="http://schemas.microsoft.com/office/powerpoint/2010/main" val="63729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Vuota">
    <p:spTree>
      <p:nvGrpSpPr>
        <p:cNvPr id="1" name=""/>
        <p:cNvGrpSpPr/>
        <p:nvPr/>
      </p:nvGrpSpPr>
      <p:grpSpPr>
        <a:xfrm>
          <a:off x="0" y="0"/>
          <a:ext cx="0" cy="0"/>
          <a:chOff x="0" y="0"/>
          <a:chExt cx="0" cy="0"/>
        </a:xfrm>
      </p:grpSpPr>
      <p:sp>
        <p:nvSpPr>
          <p:cNvPr id="2" name="Titolo 1"/>
          <p:cNvSpPr>
            <a:spLocks noGrp="1"/>
          </p:cNvSpPr>
          <p:nvPr>
            <p:ph type="title"/>
          </p:nvPr>
        </p:nvSpPr>
        <p:spPr>
          <a:xfrm>
            <a:off x="2575390" y="-20548"/>
            <a:ext cx="9616609" cy="770562"/>
          </a:xfrm>
        </p:spPr>
        <p:txBody>
          <a:bodyPr/>
          <a:lstStyle/>
          <a:p>
            <a:r>
              <a:rPr lang="it-IT"/>
              <a:t>Fare clic per modificare lo stile del titolo</a:t>
            </a:r>
            <a:endParaRPr lang="it-IT" dirty="0"/>
          </a:p>
        </p:txBody>
      </p:sp>
    </p:spTree>
    <p:extLst>
      <p:ext uri="{BB962C8B-B14F-4D97-AF65-F5344CB8AC3E}">
        <p14:creationId xmlns:p14="http://schemas.microsoft.com/office/powerpoint/2010/main" val="2546787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600216"/>
            <a:ext cx="10972800" cy="4525963"/>
          </a:xfrm>
          <a:prstGeom prst="rect">
            <a:avLst/>
          </a:prstGeom>
        </p:spPr>
        <p:txBody>
          <a:bodyPr lIns="91400" tIns="45700" rIns="91400" bIns="4570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3" y="6356373"/>
            <a:ext cx="2844800" cy="365125"/>
          </a:xfrm>
          <a:prstGeom prst="rect">
            <a:avLst/>
          </a:prstGeom>
        </p:spPr>
        <p:txBody>
          <a:bodyPr lIns="91400" tIns="45700" rIns="91400" bIns="45700"/>
          <a:lstStyle/>
          <a:p>
            <a:fld id="{A10BE000-A759-402C-BE3F-7EEA8907DF3E}" type="datetime1">
              <a:rPr lang="it-IT" smtClean="0"/>
              <a:t>12/02/2019</a:t>
            </a:fld>
            <a:endParaRPr lang="en-US"/>
          </a:p>
        </p:txBody>
      </p:sp>
      <p:sp>
        <p:nvSpPr>
          <p:cNvPr id="7" name="Segnaposto testo 7"/>
          <p:cNvSpPr>
            <a:spLocks noGrp="1"/>
          </p:cNvSpPr>
          <p:nvPr>
            <p:ph type="body" sz="quarter" idx="11"/>
          </p:nvPr>
        </p:nvSpPr>
        <p:spPr>
          <a:xfrm>
            <a:off x="419472" y="188640"/>
            <a:ext cx="7106640" cy="375476"/>
          </a:xfrm>
          <a:prstGeom prst="rect">
            <a:avLst/>
          </a:prstGeom>
          <a:noFill/>
          <a:ln w="9525">
            <a:noFill/>
            <a:miter lim="800000"/>
            <a:headEnd/>
            <a:tailEnd/>
          </a:ln>
        </p:spPr>
        <p:txBody>
          <a:bodyPr wrap="square" lIns="86061" tIns="43036" rIns="86061" bIns="43036">
            <a:spAutoFit/>
          </a:bodyPr>
          <a:lstStyle>
            <a:lvl1pPr marL="0" indent="0">
              <a:buNone/>
              <a:defRPr lang="it-IT" sz="1800" b="1" dirty="0">
                <a:solidFill>
                  <a:srgbClr val="5F503F"/>
                </a:solidFill>
              </a:defRPr>
            </a:lvl1pPr>
          </a:lstStyle>
          <a:p>
            <a:pPr marL="0" lvl="0" defTabSz="913880" eaLnBrk="0" fontAlgn="base" hangingPunct="0">
              <a:spcBef>
                <a:spcPct val="0"/>
              </a:spcBef>
              <a:spcAft>
                <a:spcPct val="0"/>
              </a:spcAft>
            </a:pPr>
            <a:r>
              <a:rPr lang="it-IT"/>
              <a:t>Fare clic per modificare stili del testo dello schema</a:t>
            </a:r>
          </a:p>
        </p:txBody>
      </p:sp>
    </p:spTree>
    <p:extLst>
      <p:ext uri="{BB962C8B-B14F-4D97-AF65-F5344CB8AC3E}">
        <p14:creationId xmlns:p14="http://schemas.microsoft.com/office/powerpoint/2010/main" val="1176499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95300" y="0"/>
            <a:ext cx="1069551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ltLang="it-IT"/>
              <a:t>Click to edit Master title style</a:t>
            </a:r>
          </a:p>
        </p:txBody>
      </p:sp>
    </p:spTree>
    <p:extLst>
      <p:ext uri="{BB962C8B-B14F-4D97-AF65-F5344CB8AC3E}">
        <p14:creationId xmlns:p14="http://schemas.microsoft.com/office/powerpoint/2010/main" val="60718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3"/>
            <a:ext cx="10363200" cy="1362075"/>
          </a:xfrm>
        </p:spPr>
        <p:txBody>
          <a:bodyPr/>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fld id="{4A9D060A-2084-4E9A-8B2B-AD052D3A6FDA}" type="datetime1">
              <a:rPr lang="it-IT" smtClean="0"/>
              <a:t>12/02/2019</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BOZZA 01</a:t>
            </a:r>
          </a:p>
        </p:txBody>
      </p:sp>
      <p:sp>
        <p:nvSpPr>
          <p:cNvPr id="6"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339720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3"/>
            <a:ext cx="53848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3"/>
            <a:ext cx="53848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fld id="{484CB72E-B613-4189-8DEC-BA1C54E780E0}" type="datetime1">
              <a:rPr lang="it-IT" smtClean="0"/>
              <a:t>12/02/2019</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BOZZA 01</a:t>
            </a:r>
          </a:p>
        </p:txBody>
      </p:sp>
      <p:sp>
        <p:nvSpPr>
          <p:cNvPr id="7"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39491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fld id="{29B60EBA-9CDD-4A53-9E83-808DE70ABAAA}" type="datetime1">
              <a:rPr lang="it-IT" smtClean="0"/>
              <a:t>12/02/2019</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BOZZA 01</a:t>
            </a:r>
          </a:p>
        </p:txBody>
      </p:sp>
      <p:sp>
        <p:nvSpPr>
          <p:cNvPr id="9"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13112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fld id="{C1C4F857-83DE-4875-A03D-B9184F496B4D}" type="datetime1">
              <a:rPr lang="it-IT" smtClean="0"/>
              <a:t>12/02/2019</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BOZZA 01</a:t>
            </a:r>
          </a:p>
        </p:txBody>
      </p:sp>
      <p:sp>
        <p:nvSpPr>
          <p:cNvPr id="5"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156578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FA38DD0-81D5-48EA-A62E-4DD8663E81B5}" type="datetime1">
              <a:rPr lang="it-IT" smtClean="0"/>
              <a:t>12/02/2019</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a:t>BOZZA 01</a:t>
            </a:r>
          </a:p>
        </p:txBody>
      </p:sp>
      <p:sp>
        <p:nvSpPr>
          <p:cNvPr id="4"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61806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2" y="273050"/>
            <a:ext cx="4011084" cy="1162050"/>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fld id="{88132D1B-9187-4880-940A-63E223FC3F1A}" type="datetime1">
              <a:rPr lang="it-IT" smtClean="0"/>
              <a:t>12/02/2019</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BOZZA 01</a:t>
            </a:r>
          </a:p>
        </p:txBody>
      </p:sp>
      <p:sp>
        <p:nvSpPr>
          <p:cNvPr id="7"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284481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it-IT" noProof="0"/>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fld id="{3042637A-2F14-4C9A-A806-6409E2DFB326}" type="datetime1">
              <a:rPr lang="it-IT" smtClean="0"/>
              <a:t>12/02/2019</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BOZZA 01</a:t>
            </a:r>
          </a:p>
        </p:txBody>
      </p:sp>
      <p:sp>
        <p:nvSpPr>
          <p:cNvPr id="7"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299401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Fare clic per modificare lo stile del titolo</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Fare clic per modificare gli stili del testo dello schema</a:t>
            </a:r>
          </a:p>
          <a:p>
            <a:pPr lvl="1"/>
            <a:r>
              <a:rPr lang="en-GB" altLang="en-US"/>
              <a:t>Secondo livello</a:t>
            </a:r>
          </a:p>
          <a:p>
            <a:pPr lvl="2"/>
            <a:r>
              <a:rPr lang="en-GB" altLang="en-US"/>
              <a:t>Terzo livello</a:t>
            </a:r>
          </a:p>
          <a:p>
            <a:pPr lvl="3"/>
            <a:r>
              <a:rPr lang="en-GB" altLang="en-US"/>
              <a:t>Quarto livello</a:t>
            </a:r>
          </a:p>
          <a:p>
            <a:pPr lvl="4"/>
            <a:r>
              <a:rPr lang="en-GB" altLang="en-US"/>
              <a:t>Quinto livello</a:t>
            </a:r>
          </a:p>
        </p:txBody>
      </p:sp>
      <p:sp>
        <p:nvSpPr>
          <p:cNvPr id="145412" name="Rectangle 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fld id="{21DFCDCE-A4FF-4D3D-9ACC-0347B6F40CB6}" type="datetime1">
              <a:rPr lang="it-IT" smtClean="0"/>
              <a:t>12/02/2019</a:t>
            </a:fld>
            <a:endParaRPr lang="en-US"/>
          </a:p>
        </p:txBody>
      </p:sp>
      <p:sp>
        <p:nvSpPr>
          <p:cNvPr id="14541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r>
              <a:rPr lang="en-US"/>
              <a:t>BOZZA 01</a:t>
            </a:r>
          </a:p>
        </p:txBody>
      </p:sp>
      <p:sp>
        <p:nvSpPr>
          <p:cNvPr id="145414" name="Rectangle 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5783D04B-EF59-4AEF-A49D-DFF08EDDC07B}" type="slidenum">
              <a:rPr lang="en-US" smtClean="0"/>
              <a:t>‹N›</a:t>
            </a:fld>
            <a:endParaRPr lang="en-US"/>
          </a:p>
        </p:txBody>
      </p:sp>
      <p:sp>
        <p:nvSpPr>
          <p:cNvPr id="145415" name="Freeform 7"/>
          <p:cNvSpPr>
            <a:spLocks noChangeArrowheads="1"/>
          </p:cNvSpPr>
          <p:nvPr/>
        </p:nvSpPr>
        <p:spPr bwMode="auto">
          <a:xfrm>
            <a:off x="508000" y="228600"/>
            <a:ext cx="109728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50"/>
          </a:p>
        </p:txBody>
      </p:sp>
      <p:sp>
        <p:nvSpPr>
          <p:cNvPr id="145416"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sz="1350"/>
          </a:p>
        </p:txBody>
      </p:sp>
    </p:spTree>
    <p:extLst>
      <p:ext uri="{BB962C8B-B14F-4D97-AF65-F5344CB8AC3E}">
        <p14:creationId xmlns:p14="http://schemas.microsoft.com/office/powerpoint/2010/main" val="1598452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 id="2147483685" r:id="rId24"/>
    <p:sldLayoutId id="2147483686" r:id="rId25"/>
    <p:sldLayoutId id="2147483687" r:id="rId26"/>
    <p:sldLayoutId id="2147483688" r:id="rId27"/>
  </p:sldLayoutIdLst>
  <p:hf hdr="0" ftr="0"/>
  <p:txStyles>
    <p:titleStyle>
      <a:lvl1pPr algn="l" rtl="0" eaLnBrk="1" fontAlgn="base" hangingPunct="1">
        <a:spcBef>
          <a:spcPct val="0"/>
        </a:spcBef>
        <a:spcAft>
          <a:spcPct val="0"/>
        </a:spcAft>
        <a:defRPr sz="3100">
          <a:solidFill>
            <a:schemeClr val="tx2"/>
          </a:solidFill>
          <a:latin typeface="+mj-lt"/>
          <a:ea typeface="+mj-ea"/>
          <a:cs typeface="+mj-cs"/>
        </a:defRPr>
      </a:lvl1pPr>
      <a:lvl2pPr algn="l" rtl="0" eaLnBrk="1" fontAlgn="base" hangingPunct="1">
        <a:spcBef>
          <a:spcPct val="0"/>
        </a:spcBef>
        <a:spcAft>
          <a:spcPct val="0"/>
        </a:spcAft>
        <a:defRPr sz="3100">
          <a:solidFill>
            <a:schemeClr val="tx2"/>
          </a:solidFill>
          <a:latin typeface="Garamond" pitchFamily="18" charset="0"/>
          <a:cs typeface="Arial" charset="0"/>
        </a:defRPr>
      </a:lvl2pPr>
      <a:lvl3pPr algn="l" rtl="0" eaLnBrk="1" fontAlgn="base" hangingPunct="1">
        <a:spcBef>
          <a:spcPct val="0"/>
        </a:spcBef>
        <a:spcAft>
          <a:spcPct val="0"/>
        </a:spcAft>
        <a:defRPr sz="3100">
          <a:solidFill>
            <a:schemeClr val="tx2"/>
          </a:solidFill>
          <a:latin typeface="Garamond" pitchFamily="18" charset="0"/>
          <a:cs typeface="Arial" charset="0"/>
        </a:defRPr>
      </a:lvl3pPr>
      <a:lvl4pPr algn="l" rtl="0" eaLnBrk="1" fontAlgn="base" hangingPunct="1">
        <a:spcBef>
          <a:spcPct val="0"/>
        </a:spcBef>
        <a:spcAft>
          <a:spcPct val="0"/>
        </a:spcAft>
        <a:defRPr sz="3100">
          <a:solidFill>
            <a:schemeClr val="tx2"/>
          </a:solidFill>
          <a:latin typeface="Garamond" pitchFamily="18" charset="0"/>
          <a:cs typeface="Arial" charset="0"/>
        </a:defRPr>
      </a:lvl4pPr>
      <a:lvl5pPr algn="l" rtl="0" eaLnBrk="1" fontAlgn="base" hangingPunct="1">
        <a:spcBef>
          <a:spcPct val="0"/>
        </a:spcBef>
        <a:spcAft>
          <a:spcPct val="0"/>
        </a:spcAft>
        <a:defRPr sz="3100">
          <a:solidFill>
            <a:schemeClr val="tx2"/>
          </a:solidFill>
          <a:latin typeface="Garamond" pitchFamily="18" charset="0"/>
          <a:cs typeface="Arial" charset="0"/>
        </a:defRPr>
      </a:lvl5pPr>
      <a:lvl6pPr marL="342900" algn="l" rtl="0" eaLnBrk="1" fontAlgn="base" hangingPunct="1">
        <a:spcBef>
          <a:spcPct val="0"/>
        </a:spcBef>
        <a:spcAft>
          <a:spcPct val="0"/>
        </a:spcAft>
        <a:defRPr sz="3150">
          <a:solidFill>
            <a:schemeClr val="tx2"/>
          </a:solidFill>
          <a:latin typeface="Garamond" pitchFamily="18" charset="0"/>
          <a:cs typeface="Arial" charset="0"/>
        </a:defRPr>
      </a:lvl6pPr>
      <a:lvl7pPr marL="685800" algn="l" rtl="0" eaLnBrk="1" fontAlgn="base" hangingPunct="1">
        <a:spcBef>
          <a:spcPct val="0"/>
        </a:spcBef>
        <a:spcAft>
          <a:spcPct val="0"/>
        </a:spcAft>
        <a:defRPr sz="3150">
          <a:solidFill>
            <a:schemeClr val="tx2"/>
          </a:solidFill>
          <a:latin typeface="Garamond" pitchFamily="18" charset="0"/>
          <a:cs typeface="Arial" charset="0"/>
        </a:defRPr>
      </a:lvl7pPr>
      <a:lvl8pPr marL="1028700" algn="l" rtl="0" eaLnBrk="1" fontAlgn="base" hangingPunct="1">
        <a:spcBef>
          <a:spcPct val="0"/>
        </a:spcBef>
        <a:spcAft>
          <a:spcPct val="0"/>
        </a:spcAft>
        <a:defRPr sz="3150">
          <a:solidFill>
            <a:schemeClr val="tx2"/>
          </a:solidFill>
          <a:latin typeface="Garamond" pitchFamily="18" charset="0"/>
          <a:cs typeface="Arial" charset="0"/>
        </a:defRPr>
      </a:lvl8pPr>
      <a:lvl9pPr marL="1371600" algn="l" rtl="0" eaLnBrk="1" fontAlgn="base" hangingPunct="1">
        <a:spcBef>
          <a:spcPct val="0"/>
        </a:spcBef>
        <a:spcAft>
          <a:spcPct val="0"/>
        </a:spcAft>
        <a:defRPr sz="3150">
          <a:solidFill>
            <a:schemeClr val="tx2"/>
          </a:solidFill>
          <a:latin typeface="Garamond" pitchFamily="18" charset="0"/>
          <a:cs typeface="Arial"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cs typeface="+mn-cs"/>
        </a:defRPr>
      </a:lvl1pPr>
      <a:lvl2pPr marL="501650" indent="-242888" algn="l" rtl="0" eaLnBrk="1" fontAlgn="base" hangingPunct="1">
        <a:spcBef>
          <a:spcPct val="20000"/>
        </a:spcBef>
        <a:spcAft>
          <a:spcPct val="0"/>
        </a:spcAft>
        <a:buClr>
          <a:schemeClr val="accent2"/>
        </a:buClr>
        <a:buSzPct val="60000"/>
        <a:buFont typeface="Wingdings" panose="05000000000000000000" pitchFamily="2" charset="2"/>
        <a:buChar char="q"/>
        <a:defRPr sz="1900">
          <a:solidFill>
            <a:schemeClr val="tx1"/>
          </a:solidFill>
          <a:latin typeface="+mn-lt"/>
          <a:cs typeface="+mn-cs"/>
        </a:defRPr>
      </a:lvl2pPr>
      <a:lvl3pPr marL="766763" indent="-261938" algn="l" rtl="0" eaLnBrk="1" fontAlgn="base" hangingPunct="1">
        <a:spcBef>
          <a:spcPct val="20000"/>
        </a:spcBef>
        <a:spcAft>
          <a:spcPct val="0"/>
        </a:spcAft>
        <a:buClr>
          <a:schemeClr val="accent1"/>
        </a:buClr>
        <a:buSzPct val="65000"/>
        <a:buFont typeface="Wingdings" panose="05000000000000000000" pitchFamily="2" charset="2"/>
        <a:buChar char="n"/>
        <a:defRPr sz="1600">
          <a:solidFill>
            <a:schemeClr val="tx1"/>
          </a:solidFill>
          <a:latin typeface="+mn-lt"/>
          <a:cs typeface="+mn-cs"/>
        </a:defRPr>
      </a:lvl3pPr>
      <a:lvl4pPr marL="1004888" indent="-236538" algn="l" rtl="0" eaLnBrk="1" fontAlgn="base" hangingPunct="1">
        <a:spcBef>
          <a:spcPct val="20000"/>
        </a:spcBef>
        <a:spcAft>
          <a:spcPct val="0"/>
        </a:spcAft>
        <a:buClr>
          <a:schemeClr val="accent2"/>
        </a:buClr>
        <a:buSzPct val="70000"/>
        <a:buFont typeface="Wingdings" panose="05000000000000000000" pitchFamily="2" charset="2"/>
        <a:buChar char="q"/>
        <a:defRPr sz="1500">
          <a:solidFill>
            <a:schemeClr val="tx1"/>
          </a:solidFill>
          <a:latin typeface="+mn-lt"/>
          <a:cs typeface="+mn-cs"/>
        </a:defRPr>
      </a:lvl4pPr>
      <a:lvl5pPr marL="1260475" indent="-254000" algn="l" rtl="0" eaLnBrk="1" fontAlgn="base" hangingPunct="1">
        <a:spcBef>
          <a:spcPct val="20000"/>
        </a:spcBef>
        <a:spcAft>
          <a:spcPct val="0"/>
        </a:spcAft>
        <a:buClr>
          <a:schemeClr val="accent1"/>
        </a:buClr>
        <a:buSzPct val="75000"/>
        <a:buFont typeface="Wingdings" panose="05000000000000000000" pitchFamily="2" charset="2"/>
        <a:buChar char="§"/>
        <a:defRPr sz="1500">
          <a:solidFill>
            <a:schemeClr val="tx1"/>
          </a:solidFill>
          <a:latin typeface="+mn-lt"/>
          <a:cs typeface="+mn-cs"/>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www.contemplata.it/2018/06/limpatto-dei-mutamenti-socio-demografici-sulla-pianificazione-finanziaria-dei-risparmiatori-italiani-alcune-considerazioni/"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7.xml"/><Relationship Id="rId5" Type="http://schemas.openxmlformats.org/officeDocument/2006/relationships/image" Target="../media/image51.jp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ontemplata.it/2019/01/dopo-lannus-horribilis/"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374489" y="3435927"/>
            <a:ext cx="5389001" cy="24106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2881" indent="-192881" algn="l" rtl="0" eaLnBrk="1" fontAlgn="base" hangingPunct="1">
              <a:spcBef>
                <a:spcPct val="20000"/>
              </a:spcBef>
              <a:spcAft>
                <a:spcPct val="0"/>
              </a:spcAft>
              <a:buClr>
                <a:schemeClr val="accent1"/>
              </a:buClr>
              <a:buSzPct val="65000"/>
              <a:buFont typeface="Wingdings" panose="05000000000000000000" pitchFamily="2" charset="2"/>
              <a:buChar char="n"/>
              <a:defRPr sz="1650">
                <a:solidFill>
                  <a:schemeClr val="tx1"/>
                </a:solidFill>
                <a:latin typeface="+mn-lt"/>
                <a:ea typeface="+mn-ea"/>
                <a:cs typeface="+mn-cs"/>
              </a:defRPr>
            </a:lvl1pPr>
            <a:lvl2pPr marL="376238" indent="-182166" algn="l" rtl="0" eaLnBrk="1" fontAlgn="base" hangingPunct="1">
              <a:spcBef>
                <a:spcPct val="20000"/>
              </a:spcBef>
              <a:spcAft>
                <a:spcPct val="0"/>
              </a:spcAft>
              <a:buClr>
                <a:schemeClr val="accent2"/>
              </a:buClr>
              <a:buSzPct val="60000"/>
              <a:buFont typeface="Wingdings" panose="05000000000000000000" pitchFamily="2" charset="2"/>
              <a:buChar char="q"/>
              <a:defRPr sz="1425">
                <a:solidFill>
                  <a:schemeClr val="tx1"/>
                </a:solidFill>
                <a:latin typeface="+mn-lt"/>
                <a:cs typeface="+mn-cs"/>
              </a:defRPr>
            </a:lvl2pPr>
            <a:lvl3pPr marL="575072" indent="-196454" algn="l" rtl="0" eaLnBrk="1" fontAlgn="base" hangingPunct="1">
              <a:spcBef>
                <a:spcPct val="20000"/>
              </a:spcBef>
              <a:spcAft>
                <a:spcPct val="0"/>
              </a:spcAft>
              <a:buClr>
                <a:schemeClr val="accent1"/>
              </a:buClr>
              <a:buSzPct val="65000"/>
              <a:buFont typeface="Wingdings" panose="05000000000000000000" pitchFamily="2" charset="2"/>
              <a:buChar char="n"/>
              <a:defRPr sz="1200">
                <a:solidFill>
                  <a:schemeClr val="tx1"/>
                </a:solidFill>
                <a:latin typeface="+mn-lt"/>
                <a:cs typeface="+mn-cs"/>
              </a:defRPr>
            </a:lvl3pPr>
            <a:lvl4pPr marL="753666" indent="-177404" algn="l" rtl="0" eaLnBrk="1" fontAlgn="base" hangingPunct="1">
              <a:spcBef>
                <a:spcPct val="20000"/>
              </a:spcBef>
              <a:spcAft>
                <a:spcPct val="0"/>
              </a:spcAft>
              <a:buClr>
                <a:schemeClr val="accent2"/>
              </a:buClr>
              <a:buSzPct val="70000"/>
              <a:buFont typeface="Wingdings" panose="05000000000000000000" pitchFamily="2" charset="2"/>
              <a:buChar char="q"/>
              <a:defRPr sz="1125">
                <a:solidFill>
                  <a:schemeClr val="tx1"/>
                </a:solidFill>
                <a:latin typeface="+mn-lt"/>
                <a:cs typeface="+mn-cs"/>
              </a:defRPr>
            </a:lvl4pPr>
            <a:lvl5pPr marL="945356" indent="-190500" algn="l" rtl="0" eaLnBrk="1" fontAlgn="base" hangingPunct="1">
              <a:spcBef>
                <a:spcPct val="20000"/>
              </a:spcBef>
              <a:spcAft>
                <a:spcPct val="0"/>
              </a:spcAft>
              <a:buClr>
                <a:schemeClr val="accent1"/>
              </a:buClr>
              <a:buSzPct val="75000"/>
              <a:buFont typeface="Wingdings" panose="05000000000000000000" pitchFamily="2" charset="2"/>
              <a:buChar char="§"/>
              <a:defRPr sz="1125">
                <a:solidFill>
                  <a:schemeClr val="tx1"/>
                </a:solidFill>
                <a:latin typeface="+mn-lt"/>
                <a:cs typeface="+mn-cs"/>
              </a:defRPr>
            </a:lvl5pPr>
            <a:lvl6pPr marL="1202829" indent="-191096" algn="l" rtl="0" eaLnBrk="1" fontAlgn="base" hangingPunct="1">
              <a:spcBef>
                <a:spcPct val="20000"/>
              </a:spcBef>
              <a:spcAft>
                <a:spcPct val="0"/>
              </a:spcAft>
              <a:buClr>
                <a:schemeClr val="accent1"/>
              </a:buClr>
              <a:buSzPct val="75000"/>
              <a:buFont typeface="Wingdings" pitchFamily="2" charset="2"/>
              <a:buChar char="§"/>
              <a:defRPr sz="1125">
                <a:solidFill>
                  <a:schemeClr val="tx1"/>
                </a:solidFill>
                <a:latin typeface="+mn-lt"/>
                <a:cs typeface="+mn-cs"/>
              </a:defRPr>
            </a:lvl6pPr>
            <a:lvl7pPr marL="1460004" indent="-191096" algn="l" rtl="0" eaLnBrk="1" fontAlgn="base" hangingPunct="1">
              <a:spcBef>
                <a:spcPct val="20000"/>
              </a:spcBef>
              <a:spcAft>
                <a:spcPct val="0"/>
              </a:spcAft>
              <a:buClr>
                <a:schemeClr val="accent1"/>
              </a:buClr>
              <a:buSzPct val="75000"/>
              <a:buFont typeface="Wingdings" pitchFamily="2" charset="2"/>
              <a:buChar char="§"/>
              <a:defRPr sz="1125">
                <a:solidFill>
                  <a:schemeClr val="tx1"/>
                </a:solidFill>
                <a:latin typeface="+mn-lt"/>
                <a:cs typeface="+mn-cs"/>
              </a:defRPr>
            </a:lvl7pPr>
            <a:lvl8pPr marL="1717179" indent="-191096" algn="l" rtl="0" eaLnBrk="1" fontAlgn="base" hangingPunct="1">
              <a:spcBef>
                <a:spcPct val="20000"/>
              </a:spcBef>
              <a:spcAft>
                <a:spcPct val="0"/>
              </a:spcAft>
              <a:buClr>
                <a:schemeClr val="accent1"/>
              </a:buClr>
              <a:buSzPct val="75000"/>
              <a:buFont typeface="Wingdings" pitchFamily="2" charset="2"/>
              <a:buChar char="§"/>
              <a:defRPr sz="1125">
                <a:solidFill>
                  <a:schemeClr val="tx1"/>
                </a:solidFill>
                <a:latin typeface="+mn-lt"/>
                <a:cs typeface="+mn-cs"/>
              </a:defRPr>
            </a:lvl8pPr>
            <a:lvl9pPr marL="1974354" indent="-191096" algn="l" rtl="0" eaLnBrk="1" fontAlgn="base" hangingPunct="1">
              <a:spcBef>
                <a:spcPct val="20000"/>
              </a:spcBef>
              <a:spcAft>
                <a:spcPct val="0"/>
              </a:spcAft>
              <a:buClr>
                <a:schemeClr val="accent1"/>
              </a:buClr>
              <a:buSzPct val="75000"/>
              <a:buFont typeface="Wingdings" pitchFamily="2" charset="2"/>
              <a:buChar char="§"/>
              <a:defRPr sz="1125">
                <a:solidFill>
                  <a:schemeClr val="tx1"/>
                </a:solidFill>
                <a:latin typeface="+mn-lt"/>
                <a:cs typeface="+mn-cs"/>
              </a:defRPr>
            </a:lvl9pPr>
          </a:lstStyle>
          <a:p>
            <a:pPr marL="0" indent="0">
              <a:lnSpc>
                <a:spcPct val="150000"/>
              </a:lnSpc>
              <a:buNone/>
            </a:pPr>
            <a:r>
              <a:rPr lang="it-IT" sz="1600" b="1" kern="0" dirty="0">
                <a:solidFill>
                  <a:schemeClr val="accent2">
                    <a:lumMod val="50000"/>
                  </a:schemeClr>
                </a:solidFill>
                <a:latin typeface="Arial Narrow" pitchFamily="34" charset="0"/>
              </a:rPr>
              <a:t>Fabrizio Crespi, Università di Cagliari e Università Cattolica</a:t>
            </a:r>
          </a:p>
          <a:p>
            <a:pPr marL="0" indent="0">
              <a:lnSpc>
                <a:spcPct val="150000"/>
              </a:lnSpc>
              <a:buNone/>
            </a:pPr>
            <a:r>
              <a:rPr lang="it-IT" sz="1600" b="1" kern="0" dirty="0">
                <a:solidFill>
                  <a:schemeClr val="accent2">
                    <a:lumMod val="50000"/>
                  </a:schemeClr>
                </a:solidFill>
              </a:rPr>
              <a:t>fabrizio.crespi@unicatt.it</a:t>
            </a:r>
          </a:p>
          <a:p>
            <a:pPr marL="0" indent="0">
              <a:lnSpc>
                <a:spcPct val="150000"/>
              </a:lnSpc>
              <a:buNone/>
            </a:pPr>
            <a:r>
              <a:rPr lang="it-IT" sz="1600" b="1" i="1" kern="0" dirty="0">
                <a:solidFill>
                  <a:schemeClr val="accent2">
                    <a:lumMod val="50000"/>
                  </a:schemeClr>
                </a:solidFill>
              </a:rPr>
              <a:t>https://twitter.com/fabriziocrespi1 </a:t>
            </a:r>
          </a:p>
          <a:p>
            <a:pPr marL="0" indent="0">
              <a:lnSpc>
                <a:spcPct val="150000"/>
              </a:lnSpc>
              <a:buNone/>
            </a:pPr>
            <a:r>
              <a:rPr lang="en-US" sz="1600" b="1" dirty="0"/>
              <a:t>www.linkedin.com/in/fabrizio-crespi-26476b175</a:t>
            </a:r>
          </a:p>
          <a:p>
            <a:pPr marL="0" indent="0">
              <a:lnSpc>
                <a:spcPct val="150000"/>
              </a:lnSpc>
              <a:buNone/>
            </a:pPr>
            <a:r>
              <a:rPr lang="it-IT" sz="1600" b="1" i="1" kern="0" dirty="0">
                <a:solidFill>
                  <a:schemeClr val="accent2">
                    <a:lumMod val="50000"/>
                  </a:schemeClr>
                </a:solidFill>
              </a:rPr>
              <a:t>www.contemplata.it</a:t>
            </a:r>
            <a:endParaRPr lang="en-US" sz="1600" b="1" dirty="0"/>
          </a:p>
          <a:p>
            <a:pPr marL="0" indent="0">
              <a:lnSpc>
                <a:spcPct val="150000"/>
              </a:lnSpc>
              <a:buNone/>
            </a:pPr>
            <a:r>
              <a:rPr lang="it-IT" sz="1600" b="1" i="1" kern="0" dirty="0">
                <a:solidFill>
                  <a:schemeClr val="accent2">
                    <a:lumMod val="50000"/>
                  </a:schemeClr>
                </a:solidFill>
              </a:rPr>
              <a:t>https://www.facebook.com/contemplata.it</a:t>
            </a:r>
            <a:endParaRPr lang="en-US" sz="1600" b="1" dirty="0"/>
          </a:p>
          <a:p>
            <a:pPr marL="0" indent="0">
              <a:lnSpc>
                <a:spcPct val="150000"/>
              </a:lnSpc>
              <a:buNone/>
            </a:pPr>
            <a:endParaRPr lang="it-IT" sz="1600" b="1" kern="0" dirty="0">
              <a:solidFill>
                <a:schemeClr val="accent2">
                  <a:lumMod val="50000"/>
                </a:schemeClr>
              </a:solidFill>
            </a:endParaRPr>
          </a:p>
        </p:txBody>
      </p:sp>
      <p:sp>
        <p:nvSpPr>
          <p:cNvPr id="5" name="Rectangle 10"/>
          <p:cNvSpPr txBox="1">
            <a:spLocks noChangeArrowheads="1"/>
          </p:cNvSpPr>
          <p:nvPr/>
        </p:nvSpPr>
        <p:spPr>
          <a:xfrm>
            <a:off x="929390" y="554637"/>
            <a:ext cx="10583056" cy="2087554"/>
          </a:xfrm>
          <a:prstGeom prst="rect">
            <a:avLst/>
          </a:prstGeom>
          <a:solidFill>
            <a:srgbClr val="002060"/>
          </a:solidFill>
        </p:spPr>
        <p:txBody>
          <a:bodyPr/>
          <a:lstStyle>
            <a:lvl1pPr algn="l" rtl="0" eaLnBrk="1" fontAlgn="base" hangingPunct="1">
              <a:spcBef>
                <a:spcPct val="0"/>
              </a:spcBef>
              <a:spcAft>
                <a:spcPct val="0"/>
              </a:spcAft>
              <a:defRPr sz="2325">
                <a:solidFill>
                  <a:schemeClr val="tx2"/>
                </a:solidFill>
                <a:latin typeface="+mj-lt"/>
                <a:ea typeface="+mj-ea"/>
                <a:cs typeface="+mj-cs"/>
              </a:defRPr>
            </a:lvl1pPr>
            <a:lvl2pPr algn="l" rtl="0" eaLnBrk="1" fontAlgn="base" hangingPunct="1">
              <a:spcBef>
                <a:spcPct val="0"/>
              </a:spcBef>
              <a:spcAft>
                <a:spcPct val="0"/>
              </a:spcAft>
              <a:defRPr sz="2325">
                <a:solidFill>
                  <a:schemeClr val="tx2"/>
                </a:solidFill>
                <a:latin typeface="Garamond" pitchFamily="18" charset="0"/>
                <a:cs typeface="Arial" charset="0"/>
              </a:defRPr>
            </a:lvl2pPr>
            <a:lvl3pPr algn="l" rtl="0" eaLnBrk="1" fontAlgn="base" hangingPunct="1">
              <a:spcBef>
                <a:spcPct val="0"/>
              </a:spcBef>
              <a:spcAft>
                <a:spcPct val="0"/>
              </a:spcAft>
              <a:defRPr sz="2325">
                <a:solidFill>
                  <a:schemeClr val="tx2"/>
                </a:solidFill>
                <a:latin typeface="Garamond" pitchFamily="18" charset="0"/>
                <a:cs typeface="Arial" charset="0"/>
              </a:defRPr>
            </a:lvl3pPr>
            <a:lvl4pPr algn="l" rtl="0" eaLnBrk="1" fontAlgn="base" hangingPunct="1">
              <a:spcBef>
                <a:spcPct val="0"/>
              </a:spcBef>
              <a:spcAft>
                <a:spcPct val="0"/>
              </a:spcAft>
              <a:defRPr sz="2325">
                <a:solidFill>
                  <a:schemeClr val="tx2"/>
                </a:solidFill>
                <a:latin typeface="Garamond" pitchFamily="18" charset="0"/>
                <a:cs typeface="Arial" charset="0"/>
              </a:defRPr>
            </a:lvl4pPr>
            <a:lvl5pPr algn="l" rtl="0" eaLnBrk="1" fontAlgn="base" hangingPunct="1">
              <a:spcBef>
                <a:spcPct val="0"/>
              </a:spcBef>
              <a:spcAft>
                <a:spcPct val="0"/>
              </a:spcAft>
              <a:defRPr sz="2325">
                <a:solidFill>
                  <a:schemeClr val="tx2"/>
                </a:solidFill>
                <a:latin typeface="Garamond" pitchFamily="18" charset="0"/>
                <a:cs typeface="Arial" charset="0"/>
              </a:defRPr>
            </a:lvl5pPr>
            <a:lvl6pPr marL="257175" algn="l" rtl="0" eaLnBrk="1" fontAlgn="base" hangingPunct="1">
              <a:spcBef>
                <a:spcPct val="0"/>
              </a:spcBef>
              <a:spcAft>
                <a:spcPct val="0"/>
              </a:spcAft>
              <a:defRPr sz="2363">
                <a:solidFill>
                  <a:schemeClr val="tx2"/>
                </a:solidFill>
                <a:latin typeface="Garamond" pitchFamily="18" charset="0"/>
                <a:cs typeface="Arial" charset="0"/>
              </a:defRPr>
            </a:lvl6pPr>
            <a:lvl7pPr marL="514350" algn="l" rtl="0" eaLnBrk="1" fontAlgn="base" hangingPunct="1">
              <a:spcBef>
                <a:spcPct val="0"/>
              </a:spcBef>
              <a:spcAft>
                <a:spcPct val="0"/>
              </a:spcAft>
              <a:defRPr sz="2363">
                <a:solidFill>
                  <a:schemeClr val="tx2"/>
                </a:solidFill>
                <a:latin typeface="Garamond" pitchFamily="18" charset="0"/>
                <a:cs typeface="Arial" charset="0"/>
              </a:defRPr>
            </a:lvl7pPr>
            <a:lvl8pPr marL="771525" algn="l" rtl="0" eaLnBrk="1" fontAlgn="base" hangingPunct="1">
              <a:spcBef>
                <a:spcPct val="0"/>
              </a:spcBef>
              <a:spcAft>
                <a:spcPct val="0"/>
              </a:spcAft>
              <a:defRPr sz="2363">
                <a:solidFill>
                  <a:schemeClr val="tx2"/>
                </a:solidFill>
                <a:latin typeface="Garamond" pitchFamily="18" charset="0"/>
                <a:cs typeface="Arial" charset="0"/>
              </a:defRPr>
            </a:lvl8pPr>
            <a:lvl9pPr marL="1028700" algn="l" rtl="0" eaLnBrk="1" fontAlgn="base" hangingPunct="1">
              <a:spcBef>
                <a:spcPct val="0"/>
              </a:spcBef>
              <a:spcAft>
                <a:spcPct val="0"/>
              </a:spcAft>
              <a:defRPr sz="2363">
                <a:solidFill>
                  <a:schemeClr val="tx2"/>
                </a:solidFill>
                <a:latin typeface="Garamond" pitchFamily="18" charset="0"/>
                <a:cs typeface="Arial" charset="0"/>
              </a:defRPr>
            </a:lvl9pPr>
          </a:lstStyle>
          <a:p>
            <a:pPr algn="ctr"/>
            <a:r>
              <a:rPr lang="it-IT" sz="4400" b="1" dirty="0">
                <a:solidFill>
                  <a:schemeClr val="bg1"/>
                </a:solidFill>
              </a:rPr>
              <a:t>Scenario economico e mutamenti socio-demografici: cosa attendersi per il futuro</a:t>
            </a:r>
            <a:endParaRPr lang="en-US" sz="4400" b="1" dirty="0">
              <a:solidFill>
                <a:schemeClr val="bg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5265" y="3871384"/>
            <a:ext cx="1664423" cy="1721283"/>
          </a:xfrm>
          <a:prstGeom prst="rect">
            <a:avLst/>
          </a:prstGeom>
        </p:spPr>
      </p:pic>
      <p:pic>
        <p:nvPicPr>
          <p:cNvPr id="7" name="Immagine 6"/>
          <p:cNvPicPr>
            <a:picLocks noChangeAspect="1"/>
          </p:cNvPicPr>
          <p:nvPr/>
        </p:nvPicPr>
        <p:blipFill>
          <a:blip r:embed="rId3"/>
          <a:stretch>
            <a:fillRect/>
          </a:stretch>
        </p:blipFill>
        <p:spPr>
          <a:xfrm>
            <a:off x="6033540" y="4145199"/>
            <a:ext cx="3333750" cy="1304613"/>
          </a:xfrm>
          <a:prstGeom prst="rect">
            <a:avLst/>
          </a:prstGeom>
          <a:ln w="88900" cap="sq" cmpd="thickThin">
            <a:solidFill>
              <a:srgbClr val="000000"/>
            </a:solidFill>
            <a:prstDash val="solid"/>
            <a:miter lim="800000"/>
          </a:ln>
          <a:effectLst>
            <a:innerShdw blurRad="76200">
              <a:srgbClr val="000000"/>
            </a:innerShdw>
          </a:effectLst>
        </p:spPr>
      </p:pic>
      <p:sp>
        <p:nvSpPr>
          <p:cNvPr id="2" name="Segnaposto numero diapositiva 1"/>
          <p:cNvSpPr>
            <a:spLocks noGrp="1"/>
          </p:cNvSpPr>
          <p:nvPr>
            <p:ph type="sldNum" sz="quarter" idx="12"/>
          </p:nvPr>
        </p:nvSpPr>
        <p:spPr/>
        <p:txBody>
          <a:bodyPr/>
          <a:lstStyle/>
          <a:p>
            <a:fld id="{5783D04B-EF59-4AEF-A49D-DFF08EDDC07B}" type="slidenum">
              <a:rPr lang="en-US" smtClean="0"/>
              <a:t>1</a:t>
            </a:fld>
            <a:endParaRPr lang="en-US"/>
          </a:p>
        </p:txBody>
      </p:sp>
      <p:sp>
        <p:nvSpPr>
          <p:cNvPr id="3" name="Segnaposto data 2"/>
          <p:cNvSpPr>
            <a:spLocks noGrp="1"/>
          </p:cNvSpPr>
          <p:nvPr>
            <p:ph type="dt" sz="half" idx="10"/>
          </p:nvPr>
        </p:nvSpPr>
        <p:spPr/>
        <p:txBody>
          <a:bodyPr/>
          <a:lstStyle/>
          <a:p>
            <a:fld id="{0CAB4437-CB42-4DD8-8F96-D8C580C3828C}" type="datetime1">
              <a:rPr lang="it-IT" smtClean="0"/>
              <a:t>12/02/2019</a:t>
            </a:fld>
            <a:endParaRPr lang="en-US"/>
          </a:p>
        </p:txBody>
      </p:sp>
    </p:spTree>
    <p:extLst>
      <p:ext uri="{BB962C8B-B14F-4D97-AF65-F5344CB8AC3E}">
        <p14:creationId xmlns:p14="http://schemas.microsoft.com/office/powerpoint/2010/main" val="736189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FF21065-B6C4-45C5-BEA7-B0B5EEFBDFBF}" type="slidenum">
              <a:rPr lang="en-US" smtClean="0"/>
              <a:pPr/>
              <a:t>10</a:t>
            </a:fld>
            <a:endParaRPr lang="en-US"/>
          </a:p>
        </p:txBody>
      </p:sp>
      <p:sp>
        <p:nvSpPr>
          <p:cNvPr id="4" name="Titolo 1"/>
          <p:cNvSpPr txBox="1">
            <a:spLocks/>
          </p:cNvSpPr>
          <p:nvPr/>
        </p:nvSpPr>
        <p:spPr bwMode="auto">
          <a:xfrm>
            <a:off x="859544" y="454928"/>
            <a:ext cx="6172200" cy="421270"/>
          </a:xfrm>
          <a:prstGeom prst="rect">
            <a:avLst/>
          </a:prstGeom>
          <a:solidFill>
            <a:srgbClr val="002060"/>
          </a:solidFill>
          <a:ln w="38100" cap="flat" cmpd="sng" algn="ctr">
            <a:noFill/>
            <a:prstDash val="soli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lIns="51435" tIns="25718" rIns="51435" bIns="25718">
            <a:spAutoFit/>
          </a:bodyPr>
          <a:lstStyle>
            <a:lvl1pPr algn="l" rtl="0" eaLnBrk="1" fontAlgn="base" hangingPunct="1">
              <a:spcBef>
                <a:spcPct val="0"/>
              </a:spcBef>
              <a:spcAft>
                <a:spcPct val="0"/>
              </a:spcAft>
              <a:defRPr sz="3100">
                <a:solidFill>
                  <a:schemeClr val="lt1"/>
                </a:solidFill>
                <a:latin typeface="+mn-lt"/>
                <a:ea typeface="+mn-ea"/>
                <a:cs typeface="+mn-cs"/>
              </a:defRPr>
            </a:lvl1pPr>
            <a:lvl2pPr algn="l" rtl="0" eaLnBrk="1" fontAlgn="base" hangingPunct="1">
              <a:spcBef>
                <a:spcPct val="0"/>
              </a:spcBef>
              <a:spcAft>
                <a:spcPct val="0"/>
              </a:spcAft>
              <a:defRPr sz="3100">
                <a:solidFill>
                  <a:schemeClr val="lt1"/>
                </a:solidFill>
                <a:latin typeface="+mn-lt"/>
                <a:ea typeface="+mn-ea"/>
                <a:cs typeface="+mn-cs"/>
              </a:defRPr>
            </a:lvl2pPr>
            <a:lvl3pPr algn="l" rtl="0" eaLnBrk="1" fontAlgn="base" hangingPunct="1">
              <a:spcBef>
                <a:spcPct val="0"/>
              </a:spcBef>
              <a:spcAft>
                <a:spcPct val="0"/>
              </a:spcAft>
              <a:defRPr sz="3100">
                <a:solidFill>
                  <a:schemeClr val="lt1"/>
                </a:solidFill>
                <a:latin typeface="+mn-lt"/>
                <a:ea typeface="+mn-ea"/>
                <a:cs typeface="+mn-cs"/>
              </a:defRPr>
            </a:lvl3pPr>
            <a:lvl4pPr algn="l" rtl="0" eaLnBrk="1" fontAlgn="base" hangingPunct="1">
              <a:spcBef>
                <a:spcPct val="0"/>
              </a:spcBef>
              <a:spcAft>
                <a:spcPct val="0"/>
              </a:spcAft>
              <a:defRPr sz="3100">
                <a:solidFill>
                  <a:schemeClr val="lt1"/>
                </a:solidFill>
                <a:latin typeface="+mn-lt"/>
                <a:ea typeface="+mn-ea"/>
                <a:cs typeface="+mn-cs"/>
              </a:defRPr>
            </a:lvl4pPr>
            <a:lvl5pPr algn="l" rtl="0" eaLnBrk="1" fontAlgn="base" hangingPunct="1">
              <a:spcBef>
                <a:spcPct val="0"/>
              </a:spcBef>
              <a:spcAft>
                <a:spcPct val="0"/>
              </a:spcAft>
              <a:defRPr sz="3100">
                <a:solidFill>
                  <a:schemeClr val="lt1"/>
                </a:solidFill>
                <a:latin typeface="+mn-lt"/>
                <a:ea typeface="+mn-ea"/>
                <a:cs typeface="+mn-cs"/>
              </a:defRPr>
            </a:lvl5pPr>
            <a:lvl6pPr marL="342900" algn="l" rtl="0" eaLnBrk="1" fontAlgn="base" hangingPunct="1">
              <a:spcBef>
                <a:spcPct val="0"/>
              </a:spcBef>
              <a:spcAft>
                <a:spcPct val="0"/>
              </a:spcAft>
              <a:defRPr sz="3150">
                <a:solidFill>
                  <a:schemeClr val="lt1"/>
                </a:solidFill>
                <a:latin typeface="+mn-lt"/>
                <a:ea typeface="+mn-ea"/>
                <a:cs typeface="+mn-cs"/>
              </a:defRPr>
            </a:lvl6pPr>
            <a:lvl7pPr marL="685800" algn="l" rtl="0" eaLnBrk="1" fontAlgn="base" hangingPunct="1">
              <a:spcBef>
                <a:spcPct val="0"/>
              </a:spcBef>
              <a:spcAft>
                <a:spcPct val="0"/>
              </a:spcAft>
              <a:defRPr sz="3150">
                <a:solidFill>
                  <a:schemeClr val="lt1"/>
                </a:solidFill>
                <a:latin typeface="+mn-lt"/>
                <a:ea typeface="+mn-ea"/>
                <a:cs typeface="+mn-cs"/>
              </a:defRPr>
            </a:lvl7pPr>
            <a:lvl8pPr marL="1028700" algn="l" rtl="0" eaLnBrk="1" fontAlgn="base" hangingPunct="1">
              <a:spcBef>
                <a:spcPct val="0"/>
              </a:spcBef>
              <a:spcAft>
                <a:spcPct val="0"/>
              </a:spcAft>
              <a:defRPr sz="3150">
                <a:solidFill>
                  <a:schemeClr val="lt1"/>
                </a:solidFill>
                <a:latin typeface="+mn-lt"/>
                <a:ea typeface="+mn-ea"/>
                <a:cs typeface="+mn-cs"/>
              </a:defRPr>
            </a:lvl8pPr>
            <a:lvl9pPr marL="1371600" algn="l" rtl="0" eaLnBrk="1" fontAlgn="base" hangingPunct="1">
              <a:spcBef>
                <a:spcPct val="0"/>
              </a:spcBef>
              <a:spcAft>
                <a:spcPct val="0"/>
              </a:spcAft>
              <a:defRPr sz="3150">
                <a:solidFill>
                  <a:schemeClr val="lt1"/>
                </a:solidFill>
                <a:latin typeface="+mn-lt"/>
                <a:ea typeface="+mn-ea"/>
                <a:cs typeface="+mn-cs"/>
              </a:defRPr>
            </a:lvl9pPr>
          </a:lstStyle>
          <a:p>
            <a:pPr>
              <a:defRPr/>
            </a:pPr>
            <a:r>
              <a:rPr lang="it-IT" sz="2400" b="1" dirty="0"/>
              <a:t>Il debito pubblico italiano</a:t>
            </a:r>
          </a:p>
        </p:txBody>
      </p:sp>
      <p:sp>
        <p:nvSpPr>
          <p:cNvPr id="6" name="CasellaDiTesto 2"/>
          <p:cNvSpPr txBox="1">
            <a:spLocks noChangeArrowheads="1"/>
          </p:cNvSpPr>
          <p:nvPr/>
        </p:nvSpPr>
        <p:spPr bwMode="auto">
          <a:xfrm>
            <a:off x="859544" y="5683556"/>
            <a:ext cx="38623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sz="1350" dirty="0"/>
              <a:t>Fonte: </a:t>
            </a:r>
            <a:r>
              <a:rPr lang="it-IT" sz="1350" dirty="0" err="1"/>
              <a:t>Mazziero</a:t>
            </a:r>
            <a:r>
              <a:rPr lang="it-IT" sz="1350" dirty="0"/>
              <a:t> </a:t>
            </a:r>
            <a:r>
              <a:rPr lang="it-IT" sz="1350" dirty="0" err="1"/>
              <a:t>Research</a:t>
            </a:r>
            <a:endParaRPr lang="en-US" sz="135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699" y="665563"/>
            <a:ext cx="3629701" cy="2912904"/>
          </a:xfrm>
          <a:prstGeom prst="rect">
            <a:avLst/>
          </a:prstGeom>
          <a:ln w="88900" cap="sq" cmpd="thickThin">
            <a:solidFill>
              <a:srgbClr val="000000"/>
            </a:solidFill>
            <a:prstDash val="solid"/>
            <a:miter lim="800000"/>
          </a:ln>
          <a:effectLst>
            <a:innerShdw blurRad="76200">
              <a:srgbClr val="000000"/>
            </a:innerShdw>
          </a:effectLst>
        </p:spPr>
      </p:pic>
      <p:sp>
        <p:nvSpPr>
          <p:cNvPr id="2" name="Segnaposto data 1"/>
          <p:cNvSpPr>
            <a:spLocks noGrp="1"/>
          </p:cNvSpPr>
          <p:nvPr>
            <p:ph type="dt" sz="half" idx="10"/>
          </p:nvPr>
        </p:nvSpPr>
        <p:spPr/>
        <p:txBody>
          <a:bodyPr/>
          <a:lstStyle/>
          <a:p>
            <a:fld id="{441B1E6A-40E3-4501-880C-F74B230A0DA8}" type="datetime1">
              <a:rPr lang="it-IT" smtClean="0"/>
              <a:t>12/02/2019</a:t>
            </a:fld>
            <a:endParaRPr lang="it-IT"/>
          </a:p>
        </p:txBody>
      </p:sp>
      <p:pic>
        <p:nvPicPr>
          <p:cNvPr id="8" name="Immagine 7"/>
          <p:cNvPicPr>
            <a:picLocks noChangeAspect="1"/>
          </p:cNvPicPr>
          <p:nvPr/>
        </p:nvPicPr>
        <p:blipFill>
          <a:blip r:embed="rId3"/>
          <a:stretch>
            <a:fillRect/>
          </a:stretch>
        </p:blipFill>
        <p:spPr>
          <a:xfrm>
            <a:off x="564269" y="1232002"/>
            <a:ext cx="6762750" cy="4095750"/>
          </a:xfrm>
          <a:prstGeom prst="rect">
            <a:avLst/>
          </a:prstGeom>
        </p:spPr>
      </p:pic>
    </p:spTree>
    <p:extLst>
      <p:ext uri="{BB962C8B-B14F-4D97-AF65-F5344CB8AC3E}">
        <p14:creationId xmlns:p14="http://schemas.microsoft.com/office/powerpoint/2010/main" val="1202309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95E1F5B-1A4A-4689-8B8D-373219DA2449}" type="slidenum">
              <a:rPr lang="it-IT" smtClean="0"/>
              <a:pPr/>
              <a:t>11</a:t>
            </a:fld>
            <a:endParaRPr lang="it-IT"/>
          </a:p>
        </p:txBody>
      </p:sp>
      <p:sp>
        <p:nvSpPr>
          <p:cNvPr id="6" name="CasellaDiTesto 5"/>
          <p:cNvSpPr txBox="1"/>
          <p:nvPr/>
        </p:nvSpPr>
        <p:spPr>
          <a:xfrm>
            <a:off x="8313881" y="3949412"/>
            <a:ext cx="3692237" cy="1446550"/>
          </a:xfrm>
          <a:prstGeom prst="rect">
            <a:avLst/>
          </a:prstGeom>
          <a:solidFill>
            <a:srgbClr val="00206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eaLnBrk="1" hangingPunct="1">
              <a:defRPr/>
            </a:pPr>
            <a:r>
              <a:rPr lang="it-IT" sz="4400" dirty="0"/>
              <a:t>Più tasse, meno welfare</a:t>
            </a:r>
            <a:endParaRPr lang="en-US" sz="4400" dirty="0"/>
          </a:p>
        </p:txBody>
      </p:sp>
      <p:sp>
        <p:nvSpPr>
          <p:cNvPr id="7" name="CasellaDiTesto 2"/>
          <p:cNvSpPr txBox="1">
            <a:spLocks noChangeArrowheads="1"/>
          </p:cNvSpPr>
          <p:nvPr/>
        </p:nvSpPr>
        <p:spPr bwMode="auto">
          <a:xfrm>
            <a:off x="609600" y="5771058"/>
            <a:ext cx="38623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sz="1350" dirty="0"/>
              <a:t>Fonte: </a:t>
            </a:r>
            <a:r>
              <a:rPr lang="it-IT" sz="1350" dirty="0" err="1"/>
              <a:t>Mazziero</a:t>
            </a:r>
            <a:r>
              <a:rPr lang="it-IT" sz="1350" dirty="0"/>
              <a:t> </a:t>
            </a:r>
            <a:r>
              <a:rPr lang="it-IT" sz="1350" dirty="0" err="1"/>
              <a:t>Research</a:t>
            </a:r>
            <a:endParaRPr lang="en-US" sz="1350" dirty="0"/>
          </a:p>
        </p:txBody>
      </p:sp>
      <p:sp>
        <p:nvSpPr>
          <p:cNvPr id="2" name="Segnaposto data 1"/>
          <p:cNvSpPr>
            <a:spLocks noGrp="1"/>
          </p:cNvSpPr>
          <p:nvPr>
            <p:ph type="dt" sz="half" idx="10"/>
          </p:nvPr>
        </p:nvSpPr>
        <p:spPr/>
        <p:txBody>
          <a:bodyPr/>
          <a:lstStyle/>
          <a:p>
            <a:fld id="{09250ABC-C449-4735-8101-EC2A8B72C3BD}" type="datetime1">
              <a:rPr lang="it-IT" smtClean="0"/>
              <a:t>12/02/2019</a:t>
            </a:fld>
            <a:endParaRPr lang="it-IT"/>
          </a:p>
        </p:txBody>
      </p:sp>
      <p:pic>
        <p:nvPicPr>
          <p:cNvPr id="5" name="Immagine 4"/>
          <p:cNvPicPr>
            <a:picLocks noChangeAspect="1"/>
          </p:cNvPicPr>
          <p:nvPr/>
        </p:nvPicPr>
        <p:blipFill>
          <a:blip r:embed="rId2"/>
          <a:stretch>
            <a:fillRect/>
          </a:stretch>
        </p:blipFill>
        <p:spPr>
          <a:xfrm>
            <a:off x="1186297" y="687099"/>
            <a:ext cx="7410450" cy="2352675"/>
          </a:xfrm>
          <a:prstGeom prst="rect">
            <a:avLst/>
          </a:prstGeom>
          <a:ln w="88900" cap="sq" cmpd="thickThin">
            <a:solidFill>
              <a:srgbClr val="000000"/>
            </a:solidFill>
            <a:prstDash val="solid"/>
            <a:miter lim="800000"/>
          </a:ln>
          <a:effectLst>
            <a:innerShdw blurRad="76200">
              <a:srgbClr val="000000"/>
            </a:innerShdw>
          </a:effectLst>
        </p:spPr>
      </p:pic>
      <p:sp>
        <p:nvSpPr>
          <p:cNvPr id="8" name="Freccia angolare in su 7"/>
          <p:cNvSpPr/>
          <p:nvPr/>
        </p:nvSpPr>
        <p:spPr bwMode="auto">
          <a:xfrm rot="5400000">
            <a:off x="6271576" y="3232645"/>
            <a:ext cx="1574629" cy="1620982"/>
          </a:xfrm>
          <a:prstGeom prst="bentUpArrow">
            <a:avLst/>
          </a:prstGeom>
          <a:solidFill>
            <a:srgbClr val="00B0F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22995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a:spLocks noGrp="1"/>
          </p:cNvSpPr>
          <p:nvPr>
            <p:ph type="title"/>
          </p:nvPr>
        </p:nvSpPr>
        <p:spPr>
          <a:xfrm>
            <a:off x="609600" y="277814"/>
            <a:ext cx="5179434" cy="1139825"/>
          </a:xfrm>
        </p:spPr>
        <p:txBody>
          <a:bodyPr/>
          <a:lstStyle/>
          <a:p>
            <a:r>
              <a:rPr lang="it-IT" sz="4533" b="1" kern="1200" dirty="0">
                <a:solidFill>
                  <a:srgbClr val="002060"/>
                </a:solidFill>
                <a:latin typeface="Arial Narrow" pitchFamily="34" charset="0"/>
              </a:rPr>
              <a:t>Il mercato immobiliare</a:t>
            </a:r>
            <a:endParaRPr lang="en-US" sz="4533" b="1" kern="1200" dirty="0">
              <a:solidFill>
                <a:srgbClr val="002060"/>
              </a:solidFill>
              <a:latin typeface="Arial Narrow" pitchFamily="34" charset="0"/>
            </a:endParaRPr>
          </a:p>
        </p:txBody>
      </p:sp>
      <p:pic>
        <p:nvPicPr>
          <p:cNvPr id="5" name="Picture 2" descr="http://www.fbmagenti.it/appoggiosito/prodotti/mattoni%20trafilati/rosato%20bugnato%20sabbia%20chiara/mat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35" y="2476810"/>
            <a:ext cx="3879448" cy="220917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09600" y="5805508"/>
            <a:ext cx="4170028" cy="276999"/>
          </a:xfrm>
          <a:prstGeom prst="rect">
            <a:avLst/>
          </a:prstGeom>
          <a:noFill/>
        </p:spPr>
        <p:txBody>
          <a:bodyPr wrap="square" rtlCol="0">
            <a:spAutoFit/>
          </a:bodyPr>
          <a:lstStyle/>
          <a:p>
            <a:r>
              <a:rPr lang="it-IT" sz="1200" dirty="0"/>
              <a:t>Fonte: Il Sole 24 Ore, 4 ottobre 2018</a:t>
            </a:r>
            <a:endParaRPr lang="en-US" sz="1200" dirty="0"/>
          </a:p>
        </p:txBody>
      </p:sp>
      <p:sp>
        <p:nvSpPr>
          <p:cNvPr id="3" name="Segnaposto data 2"/>
          <p:cNvSpPr>
            <a:spLocks noGrp="1"/>
          </p:cNvSpPr>
          <p:nvPr>
            <p:ph type="dt" sz="half" idx="10"/>
          </p:nvPr>
        </p:nvSpPr>
        <p:spPr/>
        <p:txBody>
          <a:bodyPr/>
          <a:lstStyle/>
          <a:p>
            <a:fld id="{4944836A-3AC5-4D08-B032-522C83C114A3}" type="datetime1">
              <a:rPr lang="it-IT" smtClean="0"/>
              <a:t>12/02/2019</a:t>
            </a:fld>
            <a:endParaRPr lang="it-IT"/>
          </a:p>
        </p:txBody>
      </p:sp>
      <p:sp>
        <p:nvSpPr>
          <p:cNvPr id="8" name="Segnaposto numero diapositiva 7"/>
          <p:cNvSpPr>
            <a:spLocks noGrp="1"/>
          </p:cNvSpPr>
          <p:nvPr>
            <p:ph type="sldNum" sz="quarter" idx="12"/>
          </p:nvPr>
        </p:nvSpPr>
        <p:spPr/>
        <p:txBody>
          <a:bodyPr/>
          <a:lstStyle/>
          <a:p>
            <a:fld id="{4F71DC56-E921-476F-92E3-9B482B18FD93}" type="slidenum">
              <a:rPr lang="it-IT" smtClean="0"/>
              <a:t>12</a:t>
            </a:fld>
            <a:endParaRPr lang="it-IT"/>
          </a:p>
        </p:txBody>
      </p:sp>
      <p:pic>
        <p:nvPicPr>
          <p:cNvPr id="9" name="Immagine 8"/>
          <p:cNvPicPr>
            <a:picLocks noChangeAspect="1"/>
          </p:cNvPicPr>
          <p:nvPr/>
        </p:nvPicPr>
        <p:blipFill>
          <a:blip r:embed="rId3"/>
          <a:stretch>
            <a:fillRect/>
          </a:stretch>
        </p:blipFill>
        <p:spPr>
          <a:xfrm>
            <a:off x="5126182" y="1094509"/>
            <a:ext cx="6553200" cy="4585854"/>
          </a:xfrm>
          <a:prstGeom prst="rect">
            <a:avLst/>
          </a:prstGeom>
        </p:spPr>
      </p:pic>
      <p:pic>
        <p:nvPicPr>
          <p:cNvPr id="10" name="Immagine 9"/>
          <p:cNvPicPr>
            <a:picLocks noChangeAspect="1"/>
          </p:cNvPicPr>
          <p:nvPr/>
        </p:nvPicPr>
        <p:blipFill>
          <a:blip r:embed="rId4"/>
          <a:stretch>
            <a:fillRect/>
          </a:stretch>
        </p:blipFill>
        <p:spPr>
          <a:xfrm>
            <a:off x="5126182" y="300903"/>
            <a:ext cx="6553200" cy="793606"/>
          </a:xfrm>
          <a:prstGeom prst="rect">
            <a:avLst/>
          </a:prstGeom>
        </p:spPr>
      </p:pic>
    </p:spTree>
    <p:extLst>
      <p:ext uri="{BB962C8B-B14F-4D97-AF65-F5344CB8AC3E}">
        <p14:creationId xmlns:p14="http://schemas.microsoft.com/office/powerpoint/2010/main" val="1076946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4F71DC56-E921-476F-92E3-9B482B18FD93}" type="slidenum">
              <a:rPr lang="it-IT" smtClean="0"/>
              <a:t>13</a:t>
            </a:fld>
            <a:endParaRPr lang="it-IT"/>
          </a:p>
        </p:txBody>
      </p:sp>
      <p:pic>
        <p:nvPicPr>
          <p:cNvPr id="4" name="Immagine 3"/>
          <p:cNvPicPr>
            <a:picLocks noChangeAspect="1"/>
          </p:cNvPicPr>
          <p:nvPr/>
        </p:nvPicPr>
        <p:blipFill>
          <a:blip r:embed="rId2"/>
          <a:stretch>
            <a:fillRect/>
          </a:stretch>
        </p:blipFill>
        <p:spPr>
          <a:xfrm>
            <a:off x="4959061" y="362321"/>
            <a:ext cx="7025121" cy="5719823"/>
          </a:xfrm>
          <a:prstGeom prst="rect">
            <a:avLst/>
          </a:prstGeom>
        </p:spPr>
      </p:pic>
      <p:sp>
        <p:nvSpPr>
          <p:cNvPr id="5" name="CasellaDiTesto 4"/>
          <p:cNvSpPr txBox="1"/>
          <p:nvPr/>
        </p:nvSpPr>
        <p:spPr>
          <a:xfrm>
            <a:off x="429490" y="2230581"/>
            <a:ext cx="3920837" cy="1661993"/>
          </a:xfrm>
          <a:prstGeom prst="rect">
            <a:avLst/>
          </a:prstGeom>
          <a:solidFill>
            <a:srgbClr val="00206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50000"/>
              </a:lnSpc>
            </a:pPr>
            <a:r>
              <a:rPr lang="it-IT" sz="3400" b="1" dirty="0"/>
              <a:t>L’invecchiamento della popolazione</a:t>
            </a:r>
            <a:endParaRPr lang="en-US" sz="3400" b="1" dirty="0"/>
          </a:p>
        </p:txBody>
      </p:sp>
      <p:sp>
        <p:nvSpPr>
          <p:cNvPr id="2" name="Segnaposto data 1"/>
          <p:cNvSpPr>
            <a:spLocks noGrp="1"/>
          </p:cNvSpPr>
          <p:nvPr>
            <p:ph type="dt" sz="half" idx="10"/>
          </p:nvPr>
        </p:nvSpPr>
        <p:spPr/>
        <p:txBody>
          <a:bodyPr/>
          <a:lstStyle/>
          <a:p>
            <a:fld id="{D27B8D40-279F-4DF2-AF35-891451BFEE0A}" type="datetime1">
              <a:rPr lang="it-IT" smtClean="0"/>
              <a:t>12/02/2019</a:t>
            </a:fld>
            <a:endParaRPr lang="en-US"/>
          </a:p>
        </p:txBody>
      </p:sp>
      <p:sp>
        <p:nvSpPr>
          <p:cNvPr id="6" name="Rettangolo 5"/>
          <p:cNvSpPr/>
          <p:nvPr/>
        </p:nvSpPr>
        <p:spPr>
          <a:xfrm>
            <a:off x="1482438" y="6157418"/>
            <a:ext cx="9601198" cy="685059"/>
          </a:xfrm>
          <a:prstGeom prst="rect">
            <a:avLst/>
          </a:prstGeom>
        </p:spPr>
        <p:txBody>
          <a:bodyPr wrap="square">
            <a:spAutoFit/>
          </a:bodyPr>
          <a:lstStyle/>
          <a:p>
            <a:pPr>
              <a:lnSpc>
                <a:spcPct val="107000"/>
              </a:lnSpc>
              <a:spcAft>
                <a:spcPts val="800"/>
              </a:spcAft>
            </a:pPr>
            <a:r>
              <a:rPr lang="it-IT"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http://www.contemplata.it/2018/06/limpatto-dei-mutamenti-socio-demografici-sulla-pianificazione-finanziaria-dei-risparmiatori-italiani-alcune-considerazioni/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068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5"/>
            <a:ext cx="10972800" cy="678150"/>
          </a:xfrm>
        </p:spPr>
        <p:txBody>
          <a:bodyPr/>
          <a:lstStyle/>
          <a:p>
            <a:r>
              <a:rPr lang="it-IT" sz="2800" b="1" kern="1200" dirty="0">
                <a:solidFill>
                  <a:srgbClr val="002060"/>
                </a:solidFill>
                <a:latin typeface="Arial Narrow" pitchFamily="34" charset="0"/>
              </a:rPr>
              <a:t>Il contesto demografico</a:t>
            </a:r>
            <a:endParaRPr lang="en-US" dirty="0"/>
          </a:p>
        </p:txBody>
      </p:sp>
      <p:sp>
        <p:nvSpPr>
          <p:cNvPr id="3" name="Segnaposto numero diapositiva 2"/>
          <p:cNvSpPr>
            <a:spLocks noGrp="1"/>
          </p:cNvSpPr>
          <p:nvPr>
            <p:ph type="sldNum" sz="quarter" idx="12"/>
          </p:nvPr>
        </p:nvSpPr>
        <p:spPr/>
        <p:txBody>
          <a:bodyPr/>
          <a:lstStyle/>
          <a:p>
            <a:fld id="{5783D04B-EF59-4AEF-A49D-DFF08EDDC07B}" type="slidenum">
              <a:rPr lang="en-US" smtClean="0"/>
              <a:t>14</a:t>
            </a:fld>
            <a:endParaRPr lang="en-US"/>
          </a:p>
        </p:txBody>
      </p:sp>
      <p:pic>
        <p:nvPicPr>
          <p:cNvPr id="5" name="Immagine 4"/>
          <p:cNvPicPr>
            <a:picLocks noChangeAspect="1"/>
          </p:cNvPicPr>
          <p:nvPr/>
        </p:nvPicPr>
        <p:blipFill>
          <a:blip r:embed="rId2"/>
          <a:stretch>
            <a:fillRect/>
          </a:stretch>
        </p:blipFill>
        <p:spPr>
          <a:xfrm>
            <a:off x="886692" y="1052781"/>
            <a:ext cx="6525490" cy="4876964"/>
          </a:xfrm>
          <a:prstGeom prst="rect">
            <a:avLst/>
          </a:prstGeom>
          <a:ln w="88900" cap="sq" cmpd="thickThin">
            <a:solidFill>
              <a:srgbClr val="000000"/>
            </a:solidFill>
            <a:prstDash val="solid"/>
            <a:miter lim="800000"/>
          </a:ln>
          <a:effectLst>
            <a:innerShdw blurRad="76200">
              <a:srgbClr val="000000"/>
            </a:innerShdw>
          </a:effectLst>
        </p:spPr>
      </p:pic>
      <p:sp>
        <p:nvSpPr>
          <p:cNvPr id="4" name="Segnaposto data 3"/>
          <p:cNvSpPr>
            <a:spLocks noGrp="1"/>
          </p:cNvSpPr>
          <p:nvPr>
            <p:ph type="dt" sz="half" idx="10"/>
          </p:nvPr>
        </p:nvSpPr>
        <p:spPr/>
        <p:txBody>
          <a:bodyPr/>
          <a:lstStyle/>
          <a:p>
            <a:fld id="{7FCA765E-1913-4417-8B15-2B789279EF0A}" type="datetime1">
              <a:rPr lang="it-IT" smtClean="0"/>
              <a:t>12/02/2019</a:t>
            </a:fld>
            <a:endParaRPr lang="en-US"/>
          </a:p>
        </p:txBody>
      </p:sp>
    </p:spTree>
    <p:extLst>
      <p:ext uri="{BB962C8B-B14F-4D97-AF65-F5344CB8AC3E}">
        <p14:creationId xmlns:p14="http://schemas.microsoft.com/office/powerpoint/2010/main" val="817479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F7079FC3-5F1A-415B-9101-60D251C0540C}" type="datetime1">
              <a:rPr lang="it-IT" smtClean="0"/>
              <a:t>12/02/2019</a:t>
            </a:fld>
            <a:endParaRPr lang="it-IT"/>
          </a:p>
        </p:txBody>
      </p:sp>
      <p:sp>
        <p:nvSpPr>
          <p:cNvPr id="5" name="Segnaposto numero diapositiva 4"/>
          <p:cNvSpPr>
            <a:spLocks noGrp="1"/>
          </p:cNvSpPr>
          <p:nvPr>
            <p:ph type="sldNum" sz="quarter" idx="12"/>
          </p:nvPr>
        </p:nvSpPr>
        <p:spPr/>
        <p:txBody>
          <a:bodyPr/>
          <a:lstStyle/>
          <a:p>
            <a:fld id="{4F71DC56-E921-476F-92E3-9B482B18FD93}" type="slidenum">
              <a:rPr lang="it-IT" smtClean="0"/>
              <a:t>15</a:t>
            </a:fld>
            <a:endParaRPr lang="it-IT" dirty="0"/>
          </a:p>
        </p:txBody>
      </p:sp>
      <p:pic>
        <p:nvPicPr>
          <p:cNvPr id="6" name="Immagine 5"/>
          <p:cNvPicPr>
            <a:picLocks noChangeAspect="1"/>
          </p:cNvPicPr>
          <p:nvPr/>
        </p:nvPicPr>
        <p:blipFill>
          <a:blip r:embed="rId3"/>
          <a:stretch>
            <a:fillRect/>
          </a:stretch>
        </p:blipFill>
        <p:spPr>
          <a:xfrm>
            <a:off x="720435" y="429491"/>
            <a:ext cx="10723419" cy="5678198"/>
          </a:xfrm>
          <a:prstGeom prst="rect">
            <a:avLst/>
          </a:prstGeom>
        </p:spPr>
      </p:pic>
      <p:sp>
        <p:nvSpPr>
          <p:cNvPr id="2" name="Rettangolo 1"/>
          <p:cNvSpPr/>
          <p:nvPr/>
        </p:nvSpPr>
        <p:spPr>
          <a:xfrm>
            <a:off x="1704110" y="6243638"/>
            <a:ext cx="7033490" cy="388696"/>
          </a:xfrm>
          <a:prstGeom prst="rect">
            <a:avLst/>
          </a:prstGeom>
        </p:spPr>
        <p:txBody>
          <a:bodyPr wrap="square">
            <a:spAutoFit/>
          </a:bodyPr>
          <a:lstStyle/>
          <a:p>
            <a:pPr algn="ctr">
              <a:lnSpc>
                <a:spcPct val="107000"/>
              </a:lnSpc>
              <a:spcAft>
                <a:spcPts val="800"/>
              </a:spcAft>
            </a:pPr>
            <a:r>
              <a:rPr lang="it-IT" u="sng" dirty="0">
                <a:latin typeface="Calibri" panose="020F0502020204030204" pitchFamily="34" charset="0"/>
                <a:ea typeface="Calibri" panose="020F0502020204030204" pitchFamily="34" charset="0"/>
                <a:cs typeface="Times New Roman" panose="02020603050405020304" pitchFamily="18" charset="0"/>
              </a:rPr>
              <a:t>http://www.contemplata.it/2019/01/dal-baby-boom-al-baby-bust/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21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8456107" y="1037304"/>
            <a:ext cx="3407785" cy="1853237"/>
          </a:xfrm>
          <a:prstGeom prst="rect">
            <a:avLst/>
          </a:prstGeom>
        </p:spPr>
        <p:style>
          <a:lnRef idx="1">
            <a:schemeClr val="accent2"/>
          </a:lnRef>
          <a:fillRef idx="3">
            <a:schemeClr val="accent2"/>
          </a:fillRef>
          <a:effectRef idx="2">
            <a:schemeClr val="accent2"/>
          </a:effectRef>
          <a:fontRef idx="minor">
            <a:schemeClr val="lt1"/>
          </a:fontRef>
        </p:style>
        <p:txBody>
          <a:bodyPr/>
          <a:lstStyle>
            <a:lvl1pPr algn="ctr" fontAlgn="base">
              <a:spcBef>
                <a:spcPct val="0"/>
              </a:spcBef>
              <a:spcAft>
                <a:spcPct val="0"/>
              </a:spcAft>
              <a:defRPr sz="3400" b="1">
                <a:solidFill>
                  <a:srgbClr val="002060"/>
                </a:solidFill>
                <a:latin typeface="Arial Narrow" pitchFamily="34" charset="0"/>
                <a:ea typeface="+mj-ea"/>
                <a:cs typeface="+mj-cs"/>
              </a:defRPr>
            </a:lvl1pPr>
            <a:lvl2pPr fontAlgn="base">
              <a:spcBef>
                <a:spcPct val="0"/>
              </a:spcBef>
              <a:spcAft>
                <a:spcPct val="0"/>
              </a:spcAft>
              <a:defRPr sz="3200">
                <a:solidFill>
                  <a:schemeClr val="tx2"/>
                </a:solidFill>
                <a:latin typeface="Garamond" pitchFamily="18" charset="0"/>
                <a:cs typeface="Arial" charset="0"/>
              </a:defRPr>
            </a:lvl2pPr>
            <a:lvl3pPr fontAlgn="base">
              <a:spcBef>
                <a:spcPct val="0"/>
              </a:spcBef>
              <a:spcAft>
                <a:spcPct val="0"/>
              </a:spcAft>
              <a:defRPr sz="3200">
                <a:solidFill>
                  <a:schemeClr val="tx2"/>
                </a:solidFill>
                <a:latin typeface="Garamond" pitchFamily="18" charset="0"/>
                <a:cs typeface="Arial" charset="0"/>
              </a:defRPr>
            </a:lvl3pPr>
            <a:lvl4pPr fontAlgn="base">
              <a:spcBef>
                <a:spcPct val="0"/>
              </a:spcBef>
              <a:spcAft>
                <a:spcPct val="0"/>
              </a:spcAft>
              <a:defRPr sz="3200">
                <a:solidFill>
                  <a:schemeClr val="tx2"/>
                </a:solidFill>
                <a:latin typeface="Garamond" pitchFamily="18" charset="0"/>
                <a:cs typeface="Arial" charset="0"/>
              </a:defRPr>
            </a:lvl4pPr>
            <a:lvl5pPr fontAlgn="base">
              <a:spcBef>
                <a:spcPct val="0"/>
              </a:spcBef>
              <a:spcAft>
                <a:spcPct val="0"/>
              </a:spcAft>
              <a:defRPr sz="3200">
                <a:solidFill>
                  <a:schemeClr val="tx2"/>
                </a:solidFill>
                <a:latin typeface="Garamond" pitchFamily="18" charset="0"/>
                <a:cs typeface="Arial" charset="0"/>
              </a:defRPr>
            </a:lvl5pPr>
            <a:lvl6pPr marL="342900" fontAlgn="base">
              <a:spcBef>
                <a:spcPct val="0"/>
              </a:spcBef>
              <a:spcAft>
                <a:spcPct val="0"/>
              </a:spcAft>
              <a:defRPr sz="3200">
                <a:solidFill>
                  <a:schemeClr val="tx2"/>
                </a:solidFill>
                <a:latin typeface="Garamond" pitchFamily="18" charset="0"/>
                <a:cs typeface="Arial" charset="0"/>
              </a:defRPr>
            </a:lvl6pPr>
            <a:lvl7pPr marL="685800" fontAlgn="base">
              <a:spcBef>
                <a:spcPct val="0"/>
              </a:spcBef>
              <a:spcAft>
                <a:spcPct val="0"/>
              </a:spcAft>
              <a:defRPr sz="3200">
                <a:solidFill>
                  <a:schemeClr val="tx2"/>
                </a:solidFill>
                <a:latin typeface="Garamond" pitchFamily="18" charset="0"/>
                <a:cs typeface="Arial" charset="0"/>
              </a:defRPr>
            </a:lvl7pPr>
            <a:lvl8pPr marL="1028700" fontAlgn="base">
              <a:spcBef>
                <a:spcPct val="0"/>
              </a:spcBef>
              <a:spcAft>
                <a:spcPct val="0"/>
              </a:spcAft>
              <a:defRPr sz="3200">
                <a:solidFill>
                  <a:schemeClr val="tx2"/>
                </a:solidFill>
                <a:latin typeface="Garamond" pitchFamily="18" charset="0"/>
                <a:cs typeface="Arial" charset="0"/>
              </a:defRPr>
            </a:lvl8pPr>
            <a:lvl9pPr marL="1371600" fontAlgn="base">
              <a:spcBef>
                <a:spcPct val="0"/>
              </a:spcBef>
              <a:spcAft>
                <a:spcPct val="0"/>
              </a:spcAft>
              <a:defRPr sz="3200">
                <a:solidFill>
                  <a:schemeClr val="tx2"/>
                </a:solidFill>
                <a:latin typeface="Garamond" pitchFamily="18" charset="0"/>
                <a:cs typeface="Arial" charset="0"/>
              </a:defRPr>
            </a:lvl9pPr>
          </a:lstStyle>
          <a:p>
            <a:r>
              <a:rPr lang="it-IT" sz="4533" dirty="0">
                <a:solidFill>
                  <a:schemeClr val="bg1"/>
                </a:solidFill>
              </a:rPr>
              <a:t>La struttura della famiglia</a:t>
            </a:r>
          </a:p>
        </p:txBody>
      </p:sp>
      <p:sp>
        <p:nvSpPr>
          <p:cNvPr id="4" name="CasellaDiTesto 3"/>
          <p:cNvSpPr txBox="1"/>
          <p:nvPr/>
        </p:nvSpPr>
        <p:spPr>
          <a:xfrm>
            <a:off x="638339" y="6243638"/>
            <a:ext cx="5612559"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1400" dirty="0"/>
              <a:t>Banca d’Italia. I bilanci della famiglie italiane</a:t>
            </a:r>
          </a:p>
        </p:txBody>
      </p:sp>
      <p:sp>
        <p:nvSpPr>
          <p:cNvPr id="6" name="Segnaposto numero diapositiva 5"/>
          <p:cNvSpPr>
            <a:spLocks noGrp="1"/>
          </p:cNvSpPr>
          <p:nvPr>
            <p:ph type="sldNum" sz="quarter" idx="12"/>
          </p:nvPr>
        </p:nvSpPr>
        <p:spPr/>
        <p:txBody>
          <a:bodyPr/>
          <a:lstStyle/>
          <a:p>
            <a:fld id="{B4B09C3A-48A7-204C-9F3D-940FCF15B091}" type="slidenum">
              <a:rPr lang="it-IT" smtClean="0">
                <a:solidFill>
                  <a:prstClr val="white"/>
                </a:solidFill>
              </a:rPr>
              <a:pPr/>
              <a:t>16</a:t>
            </a:fld>
            <a:endParaRPr lang="it-IT" dirty="0">
              <a:solidFill>
                <a:prstClr val="white"/>
              </a:solidFill>
            </a:endParaRPr>
          </a:p>
        </p:txBody>
      </p:sp>
      <p:pic>
        <p:nvPicPr>
          <p:cNvPr id="7" name="Immagine 6"/>
          <p:cNvPicPr>
            <a:picLocks noChangeAspect="1"/>
          </p:cNvPicPr>
          <p:nvPr/>
        </p:nvPicPr>
        <p:blipFill>
          <a:blip r:embed="rId2"/>
          <a:stretch>
            <a:fillRect/>
          </a:stretch>
        </p:blipFill>
        <p:spPr>
          <a:xfrm>
            <a:off x="710110" y="649790"/>
            <a:ext cx="7427751" cy="4831848"/>
          </a:xfrm>
          <a:prstGeom prst="rect">
            <a:avLst/>
          </a:prstGeom>
          <a:ln w="88900" cap="sq" cmpd="thickThin">
            <a:solidFill>
              <a:srgbClr val="000000"/>
            </a:solidFill>
            <a:prstDash val="solid"/>
            <a:miter lim="800000"/>
          </a:ln>
          <a:effectLst>
            <a:innerShdw blurRad="76200">
              <a:srgbClr val="000000"/>
            </a:innerShdw>
          </a:effectLst>
        </p:spPr>
      </p:pic>
      <p:sp>
        <p:nvSpPr>
          <p:cNvPr id="2" name="Segnaposto data 1"/>
          <p:cNvSpPr>
            <a:spLocks noGrp="1"/>
          </p:cNvSpPr>
          <p:nvPr>
            <p:ph type="dt" sz="half" idx="10"/>
          </p:nvPr>
        </p:nvSpPr>
        <p:spPr/>
        <p:txBody>
          <a:bodyPr/>
          <a:lstStyle/>
          <a:p>
            <a:fld id="{AF16F704-B6A7-4A5A-8F4B-3FE0627B8802}" type="datetime1">
              <a:rPr lang="it-IT" smtClean="0"/>
              <a:t>12/02/2019</a:t>
            </a:fld>
            <a:endParaRPr lang="en-US"/>
          </a:p>
        </p:txBody>
      </p:sp>
    </p:spTree>
    <p:extLst>
      <p:ext uri="{BB962C8B-B14F-4D97-AF65-F5344CB8AC3E}">
        <p14:creationId xmlns:p14="http://schemas.microsoft.com/office/powerpoint/2010/main" val="110838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8456107" y="1037304"/>
            <a:ext cx="3407785" cy="1853237"/>
          </a:xfrm>
          <a:prstGeom prst="rect">
            <a:avLst/>
          </a:prstGeom>
        </p:spPr>
        <p:style>
          <a:lnRef idx="1">
            <a:schemeClr val="accent2"/>
          </a:lnRef>
          <a:fillRef idx="3">
            <a:schemeClr val="accent2"/>
          </a:fillRef>
          <a:effectRef idx="2">
            <a:schemeClr val="accent2"/>
          </a:effectRef>
          <a:fontRef idx="minor">
            <a:schemeClr val="lt1"/>
          </a:fontRef>
        </p:style>
        <p:txBody>
          <a:bodyPr/>
          <a:lstStyle>
            <a:lvl1pPr algn="ctr" fontAlgn="base">
              <a:spcBef>
                <a:spcPct val="0"/>
              </a:spcBef>
              <a:spcAft>
                <a:spcPct val="0"/>
              </a:spcAft>
              <a:defRPr sz="3400" b="1">
                <a:solidFill>
                  <a:srgbClr val="002060"/>
                </a:solidFill>
                <a:latin typeface="Arial Narrow" pitchFamily="34" charset="0"/>
                <a:ea typeface="+mj-ea"/>
                <a:cs typeface="+mj-cs"/>
              </a:defRPr>
            </a:lvl1pPr>
            <a:lvl2pPr fontAlgn="base">
              <a:spcBef>
                <a:spcPct val="0"/>
              </a:spcBef>
              <a:spcAft>
                <a:spcPct val="0"/>
              </a:spcAft>
              <a:defRPr sz="3200">
                <a:solidFill>
                  <a:schemeClr val="tx2"/>
                </a:solidFill>
                <a:latin typeface="Garamond" pitchFamily="18" charset="0"/>
                <a:cs typeface="Arial" charset="0"/>
              </a:defRPr>
            </a:lvl2pPr>
            <a:lvl3pPr fontAlgn="base">
              <a:spcBef>
                <a:spcPct val="0"/>
              </a:spcBef>
              <a:spcAft>
                <a:spcPct val="0"/>
              </a:spcAft>
              <a:defRPr sz="3200">
                <a:solidFill>
                  <a:schemeClr val="tx2"/>
                </a:solidFill>
                <a:latin typeface="Garamond" pitchFamily="18" charset="0"/>
                <a:cs typeface="Arial" charset="0"/>
              </a:defRPr>
            </a:lvl3pPr>
            <a:lvl4pPr fontAlgn="base">
              <a:spcBef>
                <a:spcPct val="0"/>
              </a:spcBef>
              <a:spcAft>
                <a:spcPct val="0"/>
              </a:spcAft>
              <a:defRPr sz="3200">
                <a:solidFill>
                  <a:schemeClr val="tx2"/>
                </a:solidFill>
                <a:latin typeface="Garamond" pitchFamily="18" charset="0"/>
                <a:cs typeface="Arial" charset="0"/>
              </a:defRPr>
            </a:lvl4pPr>
            <a:lvl5pPr fontAlgn="base">
              <a:spcBef>
                <a:spcPct val="0"/>
              </a:spcBef>
              <a:spcAft>
                <a:spcPct val="0"/>
              </a:spcAft>
              <a:defRPr sz="3200">
                <a:solidFill>
                  <a:schemeClr val="tx2"/>
                </a:solidFill>
                <a:latin typeface="Garamond" pitchFamily="18" charset="0"/>
                <a:cs typeface="Arial" charset="0"/>
              </a:defRPr>
            </a:lvl5pPr>
            <a:lvl6pPr marL="342900" fontAlgn="base">
              <a:spcBef>
                <a:spcPct val="0"/>
              </a:spcBef>
              <a:spcAft>
                <a:spcPct val="0"/>
              </a:spcAft>
              <a:defRPr sz="3200">
                <a:solidFill>
                  <a:schemeClr val="tx2"/>
                </a:solidFill>
                <a:latin typeface="Garamond" pitchFamily="18" charset="0"/>
                <a:cs typeface="Arial" charset="0"/>
              </a:defRPr>
            </a:lvl6pPr>
            <a:lvl7pPr marL="685800" fontAlgn="base">
              <a:spcBef>
                <a:spcPct val="0"/>
              </a:spcBef>
              <a:spcAft>
                <a:spcPct val="0"/>
              </a:spcAft>
              <a:defRPr sz="3200">
                <a:solidFill>
                  <a:schemeClr val="tx2"/>
                </a:solidFill>
                <a:latin typeface="Garamond" pitchFamily="18" charset="0"/>
                <a:cs typeface="Arial" charset="0"/>
              </a:defRPr>
            </a:lvl7pPr>
            <a:lvl8pPr marL="1028700" fontAlgn="base">
              <a:spcBef>
                <a:spcPct val="0"/>
              </a:spcBef>
              <a:spcAft>
                <a:spcPct val="0"/>
              </a:spcAft>
              <a:defRPr sz="3200">
                <a:solidFill>
                  <a:schemeClr val="tx2"/>
                </a:solidFill>
                <a:latin typeface="Garamond" pitchFamily="18" charset="0"/>
                <a:cs typeface="Arial" charset="0"/>
              </a:defRPr>
            </a:lvl8pPr>
            <a:lvl9pPr marL="1371600" fontAlgn="base">
              <a:spcBef>
                <a:spcPct val="0"/>
              </a:spcBef>
              <a:spcAft>
                <a:spcPct val="0"/>
              </a:spcAft>
              <a:defRPr sz="3200">
                <a:solidFill>
                  <a:schemeClr val="tx2"/>
                </a:solidFill>
                <a:latin typeface="Garamond" pitchFamily="18" charset="0"/>
                <a:cs typeface="Arial" charset="0"/>
              </a:defRPr>
            </a:lvl9pPr>
          </a:lstStyle>
          <a:p>
            <a:r>
              <a:rPr lang="it-IT" sz="4533" dirty="0">
                <a:solidFill>
                  <a:schemeClr val="bg1"/>
                </a:solidFill>
              </a:rPr>
              <a:t>La struttura della famiglia</a:t>
            </a:r>
          </a:p>
        </p:txBody>
      </p:sp>
      <p:sp>
        <p:nvSpPr>
          <p:cNvPr id="6" name="Segnaposto numero diapositiva 5"/>
          <p:cNvSpPr>
            <a:spLocks noGrp="1"/>
          </p:cNvSpPr>
          <p:nvPr>
            <p:ph type="sldNum" sz="quarter" idx="12"/>
          </p:nvPr>
        </p:nvSpPr>
        <p:spPr/>
        <p:txBody>
          <a:bodyPr/>
          <a:lstStyle/>
          <a:p>
            <a:fld id="{B4B09C3A-48A7-204C-9F3D-940FCF15B091}" type="slidenum">
              <a:rPr lang="it-IT" smtClean="0">
                <a:solidFill>
                  <a:prstClr val="white"/>
                </a:solidFill>
              </a:rPr>
              <a:pPr/>
              <a:t>17</a:t>
            </a:fld>
            <a:endParaRPr lang="it-IT" dirty="0">
              <a:solidFill>
                <a:prstClr val="white"/>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1" y="476773"/>
            <a:ext cx="7234297" cy="5203591"/>
          </a:xfrm>
          <a:prstGeom prst="rect">
            <a:avLst/>
          </a:prstGeom>
        </p:spPr>
      </p:pic>
      <p:sp>
        <p:nvSpPr>
          <p:cNvPr id="4" name="Segnaposto data 3"/>
          <p:cNvSpPr>
            <a:spLocks noGrp="1"/>
          </p:cNvSpPr>
          <p:nvPr>
            <p:ph type="dt" sz="half" idx="10"/>
          </p:nvPr>
        </p:nvSpPr>
        <p:spPr/>
        <p:txBody>
          <a:bodyPr/>
          <a:lstStyle/>
          <a:p>
            <a:fld id="{1575693A-AA19-4414-AAAB-A8831F174D9B}" type="datetime1">
              <a:rPr lang="it-IT" smtClean="0"/>
              <a:t>12/02/2019</a:t>
            </a:fld>
            <a:endParaRPr lang="en-US"/>
          </a:p>
        </p:txBody>
      </p:sp>
    </p:spTree>
    <p:extLst>
      <p:ext uri="{BB962C8B-B14F-4D97-AF65-F5344CB8AC3E}">
        <p14:creationId xmlns:p14="http://schemas.microsoft.com/office/powerpoint/2010/main" val="4087963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bwMode="auto">
          <a:xfrm>
            <a:off x="251616" y="912285"/>
            <a:ext cx="11557417" cy="5066676"/>
          </a:xfrm>
          <a:prstGeom prst="rect">
            <a:avLst/>
          </a:prstGeom>
          <a:ln w="76200">
            <a:solidFill>
              <a:srgbClr val="FF000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cs typeface="Arial" charset="0"/>
            </a:endParaRPr>
          </a:p>
        </p:txBody>
      </p:sp>
      <p:sp>
        <p:nvSpPr>
          <p:cNvPr id="3" name="Rettangolo 2"/>
          <p:cNvSpPr/>
          <p:nvPr/>
        </p:nvSpPr>
        <p:spPr bwMode="auto">
          <a:xfrm>
            <a:off x="433646" y="3022972"/>
            <a:ext cx="11193359" cy="1027277"/>
          </a:xfrm>
          <a:prstGeom prst="rect">
            <a:avLst/>
          </a:prstGeom>
          <a:ln w="38100">
            <a:solidFill>
              <a:srgbClr val="00206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cs typeface="Arial" charset="0"/>
            </a:endParaRPr>
          </a:p>
        </p:txBody>
      </p:sp>
      <p:sp>
        <p:nvSpPr>
          <p:cNvPr id="4" name="Titolo 4"/>
          <p:cNvSpPr>
            <a:spLocks noGrp="1"/>
          </p:cNvSpPr>
          <p:nvPr>
            <p:ph type="title"/>
          </p:nvPr>
        </p:nvSpPr>
        <p:spPr>
          <a:xfrm>
            <a:off x="433647" y="117883"/>
            <a:ext cx="11193359" cy="696547"/>
          </a:xfr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a:r>
              <a:rPr lang="it-IT" sz="2800" b="1" dirty="0">
                <a:solidFill>
                  <a:schemeClr val="bg1"/>
                </a:solidFill>
              </a:rPr>
              <a:t>La struttura della famiglia</a:t>
            </a:r>
          </a:p>
        </p:txBody>
      </p:sp>
      <p:grpSp>
        <p:nvGrpSpPr>
          <p:cNvPr id="18" name="Gruppo 17"/>
          <p:cNvGrpSpPr/>
          <p:nvPr/>
        </p:nvGrpSpPr>
        <p:grpSpPr>
          <a:xfrm>
            <a:off x="4226739" y="1266927"/>
            <a:ext cx="2968051" cy="4452079"/>
            <a:chOff x="4167266" y="1266926"/>
            <a:chExt cx="2968051" cy="4452079"/>
          </a:xfrm>
        </p:grpSpPr>
        <p:cxnSp>
          <p:nvCxnSpPr>
            <p:cNvPr id="6" name="Connettore 1 5"/>
            <p:cNvCxnSpPr/>
            <p:nvPr/>
          </p:nvCxnSpPr>
          <p:spPr bwMode="auto">
            <a:xfrm>
              <a:off x="4167266" y="1266926"/>
              <a:ext cx="29980" cy="4452079"/>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ttore 1 7"/>
            <p:cNvCxnSpPr/>
            <p:nvPr/>
          </p:nvCxnSpPr>
          <p:spPr bwMode="auto">
            <a:xfrm>
              <a:off x="7135317" y="1287597"/>
              <a:ext cx="0" cy="4410738"/>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asellaDiTesto 8"/>
            <p:cNvSpPr txBox="1"/>
            <p:nvPr/>
          </p:nvSpPr>
          <p:spPr>
            <a:xfrm>
              <a:off x="4482059" y="3267169"/>
              <a:ext cx="2353455"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2400" dirty="0"/>
                <a:t>Marito e moglie</a:t>
              </a:r>
            </a:p>
          </p:txBody>
        </p:sp>
        <p:sp>
          <p:nvSpPr>
            <p:cNvPr id="10" name="Freccia in giù 9"/>
            <p:cNvSpPr/>
            <p:nvPr/>
          </p:nvSpPr>
          <p:spPr bwMode="auto">
            <a:xfrm>
              <a:off x="5291526" y="4167842"/>
              <a:ext cx="704538" cy="449705"/>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defTabSz="914377"/>
              <a:endParaRPr lang="it-IT"/>
            </a:p>
          </p:txBody>
        </p:sp>
        <p:sp>
          <p:nvSpPr>
            <p:cNvPr id="11" name="CasellaDiTesto 10"/>
            <p:cNvSpPr txBox="1"/>
            <p:nvPr/>
          </p:nvSpPr>
          <p:spPr>
            <a:xfrm>
              <a:off x="4497049" y="4867338"/>
              <a:ext cx="235345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dirty="0"/>
                <a:t>Figli</a:t>
              </a:r>
            </a:p>
          </p:txBody>
        </p:sp>
        <p:sp>
          <p:nvSpPr>
            <p:cNvPr id="12" name="Freccia in su 11"/>
            <p:cNvSpPr/>
            <p:nvPr/>
          </p:nvSpPr>
          <p:spPr bwMode="auto">
            <a:xfrm>
              <a:off x="5291526" y="2383436"/>
              <a:ext cx="704538" cy="389744"/>
            </a:xfrm>
            <a:prstGeom prst="up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defTabSz="914377"/>
              <a:endParaRPr lang="it-IT"/>
            </a:p>
          </p:txBody>
        </p:sp>
        <p:sp>
          <p:nvSpPr>
            <p:cNvPr id="13" name="CasellaDiTesto 12"/>
            <p:cNvSpPr txBox="1"/>
            <p:nvPr/>
          </p:nvSpPr>
          <p:spPr>
            <a:xfrm>
              <a:off x="4497049" y="1359063"/>
              <a:ext cx="235345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2400" dirty="0"/>
                <a:t>Nonni</a:t>
              </a:r>
            </a:p>
          </p:txBody>
        </p:sp>
      </p:grpSp>
      <p:sp>
        <p:nvSpPr>
          <p:cNvPr id="14" name="Freccia a destra 13"/>
          <p:cNvSpPr/>
          <p:nvPr/>
        </p:nvSpPr>
        <p:spPr bwMode="auto">
          <a:xfrm>
            <a:off x="7374672" y="3192905"/>
            <a:ext cx="809469" cy="725147"/>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defTabSz="914377"/>
            <a:endParaRPr lang="it-IT"/>
          </a:p>
        </p:txBody>
      </p:sp>
      <p:sp>
        <p:nvSpPr>
          <p:cNvPr id="15" name="CasellaDiTesto 14"/>
          <p:cNvSpPr txBox="1"/>
          <p:nvPr/>
        </p:nvSpPr>
        <p:spPr>
          <a:xfrm>
            <a:off x="8656329" y="3214791"/>
            <a:ext cx="267574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2400" dirty="0"/>
              <a:t>Fratelli, sorelle..</a:t>
            </a:r>
          </a:p>
        </p:txBody>
      </p:sp>
      <p:grpSp>
        <p:nvGrpSpPr>
          <p:cNvPr id="19" name="Gruppo 18"/>
          <p:cNvGrpSpPr/>
          <p:nvPr/>
        </p:nvGrpSpPr>
        <p:grpSpPr>
          <a:xfrm>
            <a:off x="561645" y="3214794"/>
            <a:ext cx="3380281" cy="703262"/>
            <a:chOff x="502172" y="3214790"/>
            <a:chExt cx="3380281" cy="703261"/>
          </a:xfrm>
        </p:grpSpPr>
        <p:sp>
          <p:nvSpPr>
            <p:cNvPr id="16" name="CasellaDiTesto 15"/>
            <p:cNvSpPr txBox="1"/>
            <p:nvPr/>
          </p:nvSpPr>
          <p:spPr>
            <a:xfrm>
              <a:off x="502172" y="3269370"/>
              <a:ext cx="235345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2400" dirty="0"/>
                <a:t>Zii, cugini…</a:t>
              </a:r>
            </a:p>
          </p:txBody>
        </p:sp>
        <p:sp>
          <p:nvSpPr>
            <p:cNvPr id="17" name="Freccia a sinistra 16"/>
            <p:cNvSpPr/>
            <p:nvPr/>
          </p:nvSpPr>
          <p:spPr bwMode="auto">
            <a:xfrm>
              <a:off x="3072986" y="3214790"/>
              <a:ext cx="809467" cy="703261"/>
            </a:xfrm>
            <a:prstGeom prst="lef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defTabSz="914377"/>
              <a:endParaRPr lang="it-IT"/>
            </a:p>
          </p:txBody>
        </p:sp>
      </p:grpSp>
      <p:sp>
        <p:nvSpPr>
          <p:cNvPr id="5" name="CasellaDiTesto 4"/>
          <p:cNvSpPr txBox="1"/>
          <p:nvPr/>
        </p:nvSpPr>
        <p:spPr>
          <a:xfrm>
            <a:off x="1168745" y="1287598"/>
            <a:ext cx="2438400" cy="1528945"/>
          </a:xfrm>
          <a:prstGeom prst="rect">
            <a:avLst/>
          </a:prstGeom>
          <a:solidFill>
            <a:srgbClr val="5F5F5F"/>
          </a:solidFill>
          <a:ln>
            <a:solidFill>
              <a:srgbClr val="222268"/>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1867" dirty="0"/>
              <a:t>Altre persone fuori dal contesto familiare ma con le quali vi è una relazione affettiva</a:t>
            </a:r>
          </a:p>
        </p:txBody>
      </p:sp>
      <p:sp>
        <p:nvSpPr>
          <p:cNvPr id="20" name="Segnaposto numero diapositiva 19"/>
          <p:cNvSpPr>
            <a:spLocks noGrp="1"/>
          </p:cNvSpPr>
          <p:nvPr>
            <p:ph type="sldNum" sz="quarter" idx="12"/>
          </p:nvPr>
        </p:nvSpPr>
        <p:spPr/>
        <p:txBody>
          <a:bodyPr/>
          <a:lstStyle/>
          <a:p>
            <a:fld id="{4F71DC56-E921-476F-92E3-9B482B18FD93}" type="slidenum">
              <a:rPr lang="it-IT" smtClean="0"/>
              <a:t>18</a:t>
            </a:fld>
            <a:endParaRPr lang="it-IT"/>
          </a:p>
        </p:txBody>
      </p:sp>
      <p:sp>
        <p:nvSpPr>
          <p:cNvPr id="2" name="Segnaposto data 1"/>
          <p:cNvSpPr>
            <a:spLocks noGrp="1"/>
          </p:cNvSpPr>
          <p:nvPr>
            <p:ph type="dt" sz="half" idx="10"/>
          </p:nvPr>
        </p:nvSpPr>
        <p:spPr/>
        <p:txBody>
          <a:bodyPr/>
          <a:lstStyle/>
          <a:p>
            <a:fld id="{74D4DBF4-FB01-4E8F-BB68-D19EC3E0D8B1}" type="datetime1">
              <a:rPr lang="it-IT" smtClean="0"/>
              <a:t>12/02/2019</a:t>
            </a:fld>
            <a:endParaRPr lang="en-US"/>
          </a:p>
        </p:txBody>
      </p:sp>
    </p:spTree>
    <p:extLst>
      <p:ext uri="{BB962C8B-B14F-4D97-AF65-F5344CB8AC3E}">
        <p14:creationId xmlns:p14="http://schemas.microsoft.com/office/powerpoint/2010/main" val="2370207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14" grpId="0" animBg="1"/>
      <p:bldP spid="15"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208012" y="519978"/>
            <a:ext cx="6497782" cy="3519921"/>
          </a:xfrm>
          <a:prstGeom prst="rect">
            <a:avLst/>
          </a:prstGeom>
          <a:ln w="88900" cap="sq" cmpd="thickThin">
            <a:solidFill>
              <a:srgbClr val="000000"/>
            </a:solidFill>
            <a:prstDash val="solid"/>
            <a:miter lim="800000"/>
          </a:ln>
          <a:effectLst>
            <a:innerShdw blurRad="76200">
              <a:srgbClr val="000000"/>
            </a:innerShdw>
          </a:effectLst>
        </p:spPr>
      </p:pic>
      <p:pic>
        <p:nvPicPr>
          <p:cNvPr id="4" name="Immagine 3"/>
          <p:cNvPicPr>
            <a:picLocks noChangeAspect="1"/>
          </p:cNvPicPr>
          <p:nvPr/>
        </p:nvPicPr>
        <p:blipFill>
          <a:blip r:embed="rId3"/>
          <a:stretch>
            <a:fillRect/>
          </a:stretch>
        </p:blipFill>
        <p:spPr>
          <a:xfrm>
            <a:off x="749445" y="422996"/>
            <a:ext cx="3988811" cy="3095625"/>
          </a:xfrm>
          <a:prstGeom prst="rect">
            <a:avLst/>
          </a:prstGeom>
        </p:spPr>
      </p:pic>
      <p:sp>
        <p:nvSpPr>
          <p:cNvPr id="2" name="Segnaposto data 1"/>
          <p:cNvSpPr>
            <a:spLocks noGrp="1"/>
          </p:cNvSpPr>
          <p:nvPr>
            <p:ph type="dt" sz="half" idx="10"/>
          </p:nvPr>
        </p:nvSpPr>
        <p:spPr/>
        <p:txBody>
          <a:bodyPr/>
          <a:lstStyle/>
          <a:p>
            <a:fld id="{8A748ABD-F029-414B-A422-B7E71CB1AEA5}" type="datetime1">
              <a:rPr lang="it-IT" smtClean="0"/>
              <a:t>12/02/2019</a:t>
            </a:fld>
            <a:endParaRPr lang="en-US"/>
          </a:p>
        </p:txBody>
      </p:sp>
      <p:sp>
        <p:nvSpPr>
          <p:cNvPr id="6" name="Segnaposto numero diapositiva 5"/>
          <p:cNvSpPr>
            <a:spLocks noGrp="1"/>
          </p:cNvSpPr>
          <p:nvPr>
            <p:ph type="sldNum" sz="quarter" idx="12"/>
          </p:nvPr>
        </p:nvSpPr>
        <p:spPr/>
        <p:txBody>
          <a:bodyPr/>
          <a:lstStyle/>
          <a:p>
            <a:fld id="{5783D04B-EF59-4AEF-A49D-DFF08EDDC07B}" type="slidenum">
              <a:rPr lang="en-US" smtClean="0"/>
              <a:t>19</a:t>
            </a:fld>
            <a:endParaRPr lang="en-US"/>
          </a:p>
        </p:txBody>
      </p:sp>
    </p:spTree>
    <p:extLst>
      <p:ext uri="{BB962C8B-B14F-4D97-AF65-F5344CB8AC3E}">
        <p14:creationId xmlns:p14="http://schemas.microsoft.com/office/powerpoint/2010/main" val="1290057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90505" y="324897"/>
            <a:ext cx="10972800" cy="762000"/>
          </a:xfrm>
        </p:spPr>
        <p:txBody>
          <a:bodyPr/>
          <a:lstStyle/>
          <a:p>
            <a:r>
              <a:rPr lang="it-IT" b="1" dirty="0">
                <a:solidFill>
                  <a:srgbClr val="002060"/>
                </a:solidFill>
                <a:latin typeface="Arial Narrow" pitchFamily="34" charset="0"/>
              </a:rPr>
              <a:t>Agenda</a:t>
            </a:r>
          </a:p>
        </p:txBody>
      </p:sp>
      <p:sp>
        <p:nvSpPr>
          <p:cNvPr id="4" name="CasellaDiTesto 3"/>
          <p:cNvSpPr txBox="1"/>
          <p:nvPr/>
        </p:nvSpPr>
        <p:spPr>
          <a:xfrm>
            <a:off x="528918" y="1214360"/>
            <a:ext cx="11095973" cy="3134704"/>
          </a:xfrm>
          <a:prstGeom prst="rect">
            <a:avLst/>
          </a:prstGeom>
          <a:noFill/>
        </p:spPr>
        <p:txBody>
          <a:bodyPr wrap="square" rtlCol="0">
            <a:spAutoFit/>
          </a:bodyPr>
          <a:lstStyle/>
          <a:p>
            <a:pPr marL="457189" indent="-457189">
              <a:lnSpc>
                <a:spcPct val="150000"/>
              </a:lnSpc>
              <a:buClr>
                <a:srgbClr val="002060"/>
              </a:buClr>
              <a:buFont typeface="Wingdings" panose="05000000000000000000" pitchFamily="2" charset="2"/>
              <a:buChar char="§"/>
            </a:pPr>
            <a:r>
              <a:rPr lang="it-IT" sz="3400" dirty="0"/>
              <a:t>La situazione a livello economico e il nuovo contesto demografico</a:t>
            </a:r>
          </a:p>
          <a:p>
            <a:pPr marL="457189" indent="-457189" algn="just">
              <a:lnSpc>
                <a:spcPct val="150000"/>
              </a:lnSpc>
              <a:buClr>
                <a:srgbClr val="002060"/>
              </a:buClr>
              <a:buFont typeface="Wingdings" panose="05000000000000000000" pitchFamily="2" charset="2"/>
              <a:buChar char="§"/>
            </a:pPr>
            <a:r>
              <a:rPr lang="it-IT" sz="3400" dirty="0"/>
              <a:t>Le scelte di investimento degli italiani</a:t>
            </a:r>
          </a:p>
          <a:p>
            <a:pPr marL="457189" indent="-457189" algn="just">
              <a:lnSpc>
                <a:spcPct val="150000"/>
              </a:lnSpc>
              <a:buClr>
                <a:srgbClr val="002060"/>
              </a:buClr>
              <a:buFont typeface="Wingdings" panose="05000000000000000000" pitchFamily="2" charset="2"/>
              <a:buChar char="§"/>
            </a:pPr>
            <a:r>
              <a:rPr lang="it-IT" sz="3400" dirty="0"/>
              <a:t>La disintermediazione della banca</a:t>
            </a:r>
          </a:p>
        </p:txBody>
      </p:sp>
      <p:sp>
        <p:nvSpPr>
          <p:cNvPr id="2" name="Segnaposto numero diapositiva 1"/>
          <p:cNvSpPr>
            <a:spLocks noGrp="1"/>
          </p:cNvSpPr>
          <p:nvPr>
            <p:ph type="sldNum" sz="quarter" idx="12"/>
          </p:nvPr>
        </p:nvSpPr>
        <p:spPr/>
        <p:txBody>
          <a:bodyPr/>
          <a:lstStyle/>
          <a:p>
            <a:fld id="{5783D04B-EF59-4AEF-A49D-DFF08EDDC07B}" type="slidenum">
              <a:rPr lang="en-US" smtClean="0"/>
              <a:t>2</a:t>
            </a:fld>
            <a:endParaRPr lang="en-US"/>
          </a:p>
        </p:txBody>
      </p:sp>
      <p:sp>
        <p:nvSpPr>
          <p:cNvPr id="3" name="Segnaposto data 2"/>
          <p:cNvSpPr>
            <a:spLocks noGrp="1"/>
          </p:cNvSpPr>
          <p:nvPr>
            <p:ph type="dt" sz="half" idx="10"/>
          </p:nvPr>
        </p:nvSpPr>
        <p:spPr/>
        <p:txBody>
          <a:bodyPr/>
          <a:lstStyle/>
          <a:p>
            <a:fld id="{9B6CEE63-B9E7-4F41-A779-3ABC79005E43}" type="datetime1">
              <a:rPr lang="it-IT" smtClean="0"/>
              <a:t>12/02/2019</a:t>
            </a:fld>
            <a:endParaRPr lang="en-US"/>
          </a:p>
        </p:txBody>
      </p:sp>
    </p:spTree>
    <p:extLst>
      <p:ext uri="{BB962C8B-B14F-4D97-AF65-F5344CB8AC3E}">
        <p14:creationId xmlns:p14="http://schemas.microsoft.com/office/powerpoint/2010/main" val="2195871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208012" y="519978"/>
            <a:ext cx="6497782" cy="3519921"/>
          </a:xfrm>
          <a:prstGeom prst="rect">
            <a:avLst/>
          </a:prstGeom>
          <a:ln w="88900" cap="sq" cmpd="thickThin">
            <a:solidFill>
              <a:srgbClr val="000000"/>
            </a:solidFill>
            <a:prstDash val="solid"/>
            <a:miter lim="800000"/>
          </a:ln>
          <a:effectLst>
            <a:innerShdw blurRad="76200">
              <a:srgbClr val="000000"/>
            </a:innerShdw>
          </a:effectLst>
        </p:spPr>
      </p:pic>
      <p:pic>
        <p:nvPicPr>
          <p:cNvPr id="4" name="Immagine 3"/>
          <p:cNvPicPr>
            <a:picLocks noChangeAspect="1"/>
          </p:cNvPicPr>
          <p:nvPr/>
        </p:nvPicPr>
        <p:blipFill>
          <a:blip r:embed="rId3"/>
          <a:stretch>
            <a:fillRect/>
          </a:stretch>
        </p:blipFill>
        <p:spPr>
          <a:xfrm>
            <a:off x="749445" y="422996"/>
            <a:ext cx="3988811" cy="3095625"/>
          </a:xfrm>
          <a:prstGeom prst="rect">
            <a:avLst/>
          </a:prstGeom>
        </p:spPr>
      </p:pic>
      <p:pic>
        <p:nvPicPr>
          <p:cNvPr id="5" name="Immagine 4"/>
          <p:cNvPicPr>
            <a:picLocks noChangeAspect="1"/>
          </p:cNvPicPr>
          <p:nvPr/>
        </p:nvPicPr>
        <p:blipFill rotWithShape="1">
          <a:blip r:embed="rId4"/>
          <a:srcRect t="6984"/>
          <a:stretch/>
        </p:blipFill>
        <p:spPr>
          <a:xfrm>
            <a:off x="1859105" y="1551709"/>
            <a:ext cx="8476385" cy="4628717"/>
          </a:xfrm>
          <a:prstGeom prst="rect">
            <a:avLst/>
          </a:prstGeom>
          <a:ln w="88900" cap="sq" cmpd="thickThin">
            <a:solidFill>
              <a:srgbClr val="000000"/>
            </a:solidFill>
            <a:prstDash val="solid"/>
            <a:miter lim="800000"/>
          </a:ln>
          <a:effectLst>
            <a:innerShdw blurRad="76200">
              <a:srgbClr val="000000"/>
            </a:innerShdw>
          </a:effectLst>
        </p:spPr>
      </p:pic>
      <p:sp>
        <p:nvSpPr>
          <p:cNvPr id="2" name="Segnaposto data 1"/>
          <p:cNvSpPr>
            <a:spLocks noGrp="1"/>
          </p:cNvSpPr>
          <p:nvPr>
            <p:ph type="dt" sz="half" idx="10"/>
          </p:nvPr>
        </p:nvSpPr>
        <p:spPr/>
        <p:txBody>
          <a:bodyPr/>
          <a:lstStyle/>
          <a:p>
            <a:fld id="{8A748ABD-F029-414B-A422-B7E71CB1AEA5}" type="datetime1">
              <a:rPr lang="it-IT" smtClean="0"/>
              <a:t>12/02/2019</a:t>
            </a:fld>
            <a:endParaRPr lang="en-US"/>
          </a:p>
        </p:txBody>
      </p:sp>
      <p:sp>
        <p:nvSpPr>
          <p:cNvPr id="6" name="Segnaposto numero diapositiva 5"/>
          <p:cNvSpPr>
            <a:spLocks noGrp="1"/>
          </p:cNvSpPr>
          <p:nvPr>
            <p:ph type="sldNum" sz="quarter" idx="12"/>
          </p:nvPr>
        </p:nvSpPr>
        <p:spPr/>
        <p:txBody>
          <a:bodyPr/>
          <a:lstStyle/>
          <a:p>
            <a:fld id="{5783D04B-EF59-4AEF-A49D-DFF08EDDC07B}" type="slidenum">
              <a:rPr lang="en-US" smtClean="0"/>
              <a:t>20</a:t>
            </a:fld>
            <a:endParaRPr lang="en-US"/>
          </a:p>
        </p:txBody>
      </p:sp>
    </p:spTree>
    <p:extLst>
      <p:ext uri="{BB962C8B-B14F-4D97-AF65-F5344CB8AC3E}">
        <p14:creationId xmlns:p14="http://schemas.microsoft.com/office/powerpoint/2010/main" val="2467133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53138" y="481263"/>
            <a:ext cx="3529262" cy="1764632"/>
          </a:xfrm>
          <a:solidFill>
            <a:srgbClr val="002060"/>
          </a:solidFill>
          <a:ln>
            <a:noFill/>
          </a:ln>
          <a:effectLst/>
        </p:spPr>
        <p:txBody>
          <a:bodyPr vert="horz" wrap="square" lIns="91440" tIns="45720" rIns="91440" bIns="45720" numCol="1" anchor="t" anchorCtr="0" compatLnSpc="1">
            <a:prstTxWarp prst="textNoShape">
              <a:avLst/>
            </a:prstTxWarp>
          </a:bodyPr>
          <a:lstStyle/>
          <a:p>
            <a:pPr algn="ctr">
              <a:lnSpc>
                <a:spcPct val="150000"/>
              </a:lnSpc>
              <a:buClr>
                <a:schemeClr val="accent1"/>
              </a:buClr>
              <a:buSzPct val="65000"/>
              <a:buFont typeface="Wingdings" panose="05000000000000000000" pitchFamily="2" charset="2"/>
              <a:buNone/>
            </a:pPr>
            <a:r>
              <a:rPr lang="it-IT" b="1" dirty="0">
                <a:solidFill>
                  <a:schemeClr val="bg1"/>
                </a:solidFill>
                <a:latin typeface="+mn-lt"/>
              </a:rPr>
              <a:t>La non autosufficienza</a:t>
            </a:r>
            <a:endParaRPr lang="en-US" b="1" dirty="0">
              <a:solidFill>
                <a:schemeClr val="bg1"/>
              </a:solidFill>
              <a:latin typeface="+mn-lt"/>
            </a:endParaRPr>
          </a:p>
        </p:txBody>
      </p:sp>
      <p:sp>
        <p:nvSpPr>
          <p:cNvPr id="3" name="Segnaposto numero diapositiva 2"/>
          <p:cNvSpPr>
            <a:spLocks noGrp="1"/>
          </p:cNvSpPr>
          <p:nvPr>
            <p:ph type="sldNum" sz="quarter" idx="12"/>
          </p:nvPr>
        </p:nvSpPr>
        <p:spPr/>
        <p:txBody>
          <a:bodyPr/>
          <a:lstStyle/>
          <a:p>
            <a:fld id="{A3808CB0-7BC4-462A-B210-DA6B90AA23CA}" type="slidenum">
              <a:rPr lang="en-US" smtClean="0"/>
              <a:t>21</a:t>
            </a:fld>
            <a:endParaRPr lang="en-US"/>
          </a:p>
        </p:txBody>
      </p:sp>
      <p:sp>
        <p:nvSpPr>
          <p:cNvPr id="9" name="CasellaDiTesto 8"/>
          <p:cNvSpPr txBox="1"/>
          <p:nvPr/>
        </p:nvSpPr>
        <p:spPr>
          <a:xfrm>
            <a:off x="593557" y="5935861"/>
            <a:ext cx="4989097" cy="61555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3400" dirty="0"/>
              <a:t>5,5% della popolazione</a:t>
            </a:r>
            <a:endParaRPr lang="en-US" sz="3400" dirty="0"/>
          </a:p>
        </p:txBody>
      </p:sp>
      <p:pic>
        <p:nvPicPr>
          <p:cNvPr id="13" name="Immagine 12"/>
          <p:cNvPicPr>
            <a:picLocks noChangeAspect="1"/>
          </p:cNvPicPr>
          <p:nvPr/>
        </p:nvPicPr>
        <p:blipFill rotWithShape="1">
          <a:blip r:embed="rId3"/>
          <a:srcRect l="2041" t="1712" r="1361"/>
          <a:stretch/>
        </p:blipFill>
        <p:spPr>
          <a:xfrm>
            <a:off x="753979" y="481263"/>
            <a:ext cx="6833938" cy="4860758"/>
          </a:xfrm>
          <a:prstGeom prst="rect">
            <a:avLst/>
          </a:prstGeom>
          <a:ln w="88900" cap="sq" cmpd="thickThin">
            <a:solidFill>
              <a:srgbClr val="000000"/>
            </a:solidFill>
            <a:prstDash val="solid"/>
            <a:miter lim="800000"/>
          </a:ln>
          <a:effectLst>
            <a:innerShdw blurRad="76200">
              <a:srgbClr val="000000"/>
            </a:innerShdw>
          </a:effectLst>
        </p:spPr>
      </p:pic>
      <p:sp>
        <p:nvSpPr>
          <p:cNvPr id="14" name="Freccia in giù 13"/>
          <p:cNvSpPr/>
          <p:nvPr/>
        </p:nvSpPr>
        <p:spPr bwMode="auto">
          <a:xfrm>
            <a:off x="1203158" y="4828674"/>
            <a:ext cx="1203158" cy="1004748"/>
          </a:xfrm>
          <a:prstGeom prst="downArrow">
            <a:avLst/>
          </a:prstGeom>
          <a:solidFill>
            <a:srgbClr val="FF00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5" name="Rettangolo 14"/>
          <p:cNvSpPr/>
          <p:nvPr/>
        </p:nvSpPr>
        <p:spPr>
          <a:xfrm>
            <a:off x="8093243" y="3415588"/>
            <a:ext cx="3489157" cy="206088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it-IT" sz="2200" i="1" dirty="0"/>
              <a:t>… Un legame sempre più stretto tra non autosufficienza e rischio di </a:t>
            </a:r>
          </a:p>
          <a:p>
            <a:pPr algn="ctr">
              <a:lnSpc>
                <a:spcPct val="150000"/>
              </a:lnSpc>
            </a:pPr>
            <a:r>
              <a:rPr lang="it-IT" sz="2200" i="1" dirty="0"/>
              <a:t>povertà … </a:t>
            </a:r>
            <a:endParaRPr lang="it-IT" sz="2200" i="1" dirty="0">
              <a:effectLst/>
            </a:endParaRPr>
          </a:p>
        </p:txBody>
      </p:sp>
      <p:sp>
        <p:nvSpPr>
          <p:cNvPr id="4" name="Segnaposto data 3"/>
          <p:cNvSpPr>
            <a:spLocks noGrp="1"/>
          </p:cNvSpPr>
          <p:nvPr>
            <p:ph type="dt" sz="half" idx="10"/>
          </p:nvPr>
        </p:nvSpPr>
        <p:spPr/>
        <p:txBody>
          <a:bodyPr/>
          <a:lstStyle/>
          <a:p>
            <a:fld id="{B012E0E9-A148-485A-BB92-59C654AB11E6}" type="datetime1">
              <a:rPr lang="it-IT" smtClean="0"/>
              <a:t>12/02/2019</a:t>
            </a:fld>
            <a:endParaRPr lang="en-US"/>
          </a:p>
        </p:txBody>
      </p:sp>
    </p:spTree>
    <p:extLst>
      <p:ext uri="{BB962C8B-B14F-4D97-AF65-F5344CB8AC3E}">
        <p14:creationId xmlns:p14="http://schemas.microsoft.com/office/powerpoint/2010/main" val="30158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A3808CB0-7BC4-462A-B210-DA6B90AA23CA}" type="slidenum">
              <a:rPr lang="en-US" smtClean="0"/>
              <a:t>22</a:t>
            </a:fld>
            <a:endParaRPr lang="en-US"/>
          </a:p>
        </p:txBody>
      </p:sp>
      <p:pic>
        <p:nvPicPr>
          <p:cNvPr id="5" name="Immagine 4"/>
          <p:cNvPicPr>
            <a:picLocks noChangeAspect="1"/>
          </p:cNvPicPr>
          <p:nvPr/>
        </p:nvPicPr>
        <p:blipFill rotWithShape="1">
          <a:blip r:embed="rId2"/>
          <a:srcRect r="3685"/>
          <a:stretch/>
        </p:blipFill>
        <p:spPr>
          <a:xfrm>
            <a:off x="5674003" y="424657"/>
            <a:ext cx="6127193" cy="2454010"/>
          </a:xfrm>
          <a:prstGeom prst="rect">
            <a:avLst/>
          </a:prstGeom>
          <a:ln w="88900" cap="sq" cmpd="thickThin">
            <a:solidFill>
              <a:srgbClr val="000000"/>
            </a:solidFill>
            <a:prstDash val="solid"/>
            <a:miter lim="800000"/>
          </a:ln>
          <a:effectLst>
            <a:innerShdw blurRad="76200">
              <a:srgbClr val="000000"/>
            </a:innerShdw>
          </a:effectLst>
        </p:spPr>
      </p:pic>
      <p:pic>
        <p:nvPicPr>
          <p:cNvPr id="6" name="Immagine 5"/>
          <p:cNvPicPr>
            <a:picLocks noChangeAspect="1"/>
          </p:cNvPicPr>
          <p:nvPr/>
        </p:nvPicPr>
        <p:blipFill>
          <a:blip r:embed="rId3"/>
          <a:stretch>
            <a:fillRect/>
          </a:stretch>
        </p:blipFill>
        <p:spPr>
          <a:xfrm>
            <a:off x="614947" y="424657"/>
            <a:ext cx="4752975" cy="6276181"/>
          </a:xfrm>
          <a:prstGeom prst="rect">
            <a:avLst/>
          </a:prstGeom>
          <a:ln w="88900" cap="sq" cmpd="thickThin">
            <a:solidFill>
              <a:srgbClr val="000000"/>
            </a:solidFill>
            <a:prstDash val="solid"/>
            <a:miter lim="800000"/>
          </a:ln>
          <a:effectLst>
            <a:innerShdw blurRad="76200">
              <a:srgbClr val="000000"/>
            </a:innerShdw>
          </a:effectLst>
        </p:spPr>
      </p:pic>
      <p:sp>
        <p:nvSpPr>
          <p:cNvPr id="8" name="Freccia in giù 7"/>
          <p:cNvSpPr/>
          <p:nvPr/>
        </p:nvSpPr>
        <p:spPr bwMode="auto">
          <a:xfrm>
            <a:off x="7501467" y="3335867"/>
            <a:ext cx="1761066" cy="812800"/>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9" name="CasellaDiTesto 8"/>
          <p:cNvSpPr txBox="1"/>
          <p:nvPr/>
        </p:nvSpPr>
        <p:spPr>
          <a:xfrm>
            <a:off x="5791200" y="4605867"/>
            <a:ext cx="5808133" cy="144655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4400" dirty="0"/>
              <a:t>33% dei comuni italiani è in zona 1 o 2</a:t>
            </a:r>
            <a:endParaRPr lang="en-US" sz="4400" dirty="0"/>
          </a:p>
        </p:txBody>
      </p:sp>
      <p:sp>
        <p:nvSpPr>
          <p:cNvPr id="2" name="Segnaposto data 1"/>
          <p:cNvSpPr>
            <a:spLocks noGrp="1"/>
          </p:cNvSpPr>
          <p:nvPr>
            <p:ph type="dt" sz="half" idx="10"/>
          </p:nvPr>
        </p:nvSpPr>
        <p:spPr/>
        <p:txBody>
          <a:bodyPr/>
          <a:lstStyle/>
          <a:p>
            <a:fld id="{0CE6BBAC-1F8A-4D7B-988B-111576FB3CD8}" type="datetime1">
              <a:rPr lang="it-IT" smtClean="0"/>
              <a:t>12/02/2019</a:t>
            </a:fld>
            <a:endParaRPr lang="en-US"/>
          </a:p>
        </p:txBody>
      </p:sp>
    </p:spTree>
    <p:extLst>
      <p:ext uri="{BB962C8B-B14F-4D97-AF65-F5344CB8AC3E}">
        <p14:creationId xmlns:p14="http://schemas.microsoft.com/office/powerpoint/2010/main" val="1624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8737600" y="6243639"/>
            <a:ext cx="2844800" cy="457200"/>
          </a:xfrm>
        </p:spPr>
        <p:txBody>
          <a:bodyPr/>
          <a:lstStyle/>
          <a:p>
            <a:fld id="{B4B09C3A-48A7-204C-9F3D-940FCF15B091}" type="slidenum">
              <a:rPr lang="it-IT" smtClean="0">
                <a:solidFill>
                  <a:prstClr val="white"/>
                </a:solidFill>
              </a:rPr>
              <a:pPr/>
              <a:t>23</a:t>
            </a:fld>
            <a:endParaRPr lang="it-IT">
              <a:solidFill>
                <a:prstClr val="white"/>
              </a:solidFill>
            </a:endParaRPr>
          </a:p>
        </p:txBody>
      </p:sp>
      <p:sp>
        <p:nvSpPr>
          <p:cNvPr id="5" name="Titolo 4"/>
          <p:cNvSpPr>
            <a:spLocks noGrp="1"/>
          </p:cNvSpPr>
          <p:nvPr>
            <p:ph type="title" idx="4294967295"/>
          </p:nvPr>
        </p:nvSpPr>
        <p:spPr>
          <a:xfrm>
            <a:off x="857250" y="886692"/>
            <a:ext cx="10725150" cy="2743200"/>
          </a:xfrm>
          <a:prstGeom prst="rect">
            <a:avLst/>
          </a:prstGeom>
          <a:solidFill>
            <a:srgbClr val="002060"/>
          </a:solidFill>
          <a:ln/>
        </p:spPr>
        <p:style>
          <a:lnRef idx="0">
            <a:schemeClr val="accent3"/>
          </a:lnRef>
          <a:fillRef idx="3">
            <a:schemeClr val="accent3"/>
          </a:fillRef>
          <a:effectRef idx="3">
            <a:schemeClr val="accent3"/>
          </a:effectRef>
          <a:fontRef idx="minor">
            <a:schemeClr val="lt1"/>
          </a:fontRef>
        </p:style>
        <p:txBody>
          <a:bodyPr anchor="t"/>
          <a:lstStyle/>
          <a:p>
            <a:pPr algn="ctr">
              <a:lnSpc>
                <a:spcPct val="150000"/>
              </a:lnSpc>
            </a:pPr>
            <a:r>
              <a:rPr lang="it-IT" sz="5400" dirty="0">
                <a:solidFill>
                  <a:schemeClr val="bg1"/>
                </a:solidFill>
              </a:rPr>
              <a:t>Le scelte di investimento degli italiani</a:t>
            </a:r>
            <a:br>
              <a:rPr lang="it-IT" sz="5400" dirty="0">
                <a:solidFill>
                  <a:schemeClr val="bg1"/>
                </a:solidFill>
              </a:rPr>
            </a:br>
            <a:endParaRPr lang="it-IT" sz="5400" b="1" dirty="0">
              <a:solidFill>
                <a:schemeClr val="bg1"/>
              </a:solidFill>
            </a:endParaRPr>
          </a:p>
        </p:txBody>
      </p:sp>
      <p:sp>
        <p:nvSpPr>
          <p:cNvPr id="3" name="Segnaposto data 2"/>
          <p:cNvSpPr>
            <a:spLocks noGrp="1"/>
          </p:cNvSpPr>
          <p:nvPr>
            <p:ph type="dt" sz="half" idx="10"/>
          </p:nvPr>
        </p:nvSpPr>
        <p:spPr/>
        <p:txBody>
          <a:bodyPr/>
          <a:lstStyle/>
          <a:p>
            <a:fld id="{4AE2BFAB-4873-457C-BDB5-8F7686D44221}" type="datetime1">
              <a:rPr lang="it-IT" smtClean="0"/>
              <a:t>12/02/2019</a:t>
            </a:fld>
            <a:endParaRPr lang="en-US"/>
          </a:p>
        </p:txBody>
      </p:sp>
    </p:spTree>
    <p:extLst>
      <p:ext uri="{BB962C8B-B14F-4D97-AF65-F5344CB8AC3E}">
        <p14:creationId xmlns:p14="http://schemas.microsoft.com/office/powerpoint/2010/main" val="356153201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09600" y="237925"/>
            <a:ext cx="10619622"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fontAlgn="base">
              <a:spcBef>
                <a:spcPct val="0"/>
              </a:spcBef>
              <a:spcAft>
                <a:spcPct val="0"/>
              </a:spcAft>
              <a:defRPr sz="4400" b="1">
                <a:solidFill>
                  <a:srgbClr val="002060"/>
                </a:solidFill>
                <a:latin typeface="Arial Narrow" pitchFamily="34" charset="0"/>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sz="3400" dirty="0"/>
              <a:t>Cosa vogliono gli italiani dai loro investimenti?</a:t>
            </a:r>
          </a:p>
        </p:txBody>
      </p:sp>
      <p:sp>
        <p:nvSpPr>
          <p:cNvPr id="4" name="CasellaDiTesto 3"/>
          <p:cNvSpPr txBox="1"/>
          <p:nvPr/>
        </p:nvSpPr>
        <p:spPr>
          <a:xfrm>
            <a:off x="545371" y="5890625"/>
            <a:ext cx="5818058" cy="248209"/>
          </a:xfrm>
          <a:prstGeom prst="rect">
            <a:avLst/>
          </a:prstGeom>
          <a:noFill/>
        </p:spPr>
        <p:txBody>
          <a:bodyPr wrap="square" rtlCol="0">
            <a:spAutoFit/>
          </a:bodyPr>
          <a:lstStyle/>
          <a:p>
            <a:r>
              <a:rPr lang="it-IT" sz="1013" dirty="0"/>
              <a:t>Fonte: Indagine sul risparmio e sulle scelte finanziarie degli italiani 2018. Intesa - Centro Einaudi</a:t>
            </a:r>
          </a:p>
        </p:txBody>
      </p:sp>
      <p:sp>
        <p:nvSpPr>
          <p:cNvPr id="2" name="Segnaposto data 1"/>
          <p:cNvSpPr>
            <a:spLocks noGrp="1"/>
          </p:cNvSpPr>
          <p:nvPr>
            <p:ph type="dt" sz="half" idx="10"/>
          </p:nvPr>
        </p:nvSpPr>
        <p:spPr/>
        <p:txBody>
          <a:bodyPr/>
          <a:lstStyle/>
          <a:p>
            <a:fld id="{AAF0713A-215E-4915-BD8A-A8EF09CA42F7}" type="datetime1">
              <a:rPr lang="it-IT" smtClean="0"/>
              <a:t>12/02/2019</a:t>
            </a:fld>
            <a:endParaRPr lang="it-IT"/>
          </a:p>
        </p:txBody>
      </p:sp>
      <p:sp>
        <p:nvSpPr>
          <p:cNvPr id="7" name="Segnaposto numero diapositiva 6"/>
          <p:cNvSpPr>
            <a:spLocks noGrp="1"/>
          </p:cNvSpPr>
          <p:nvPr>
            <p:ph type="sldNum" sz="quarter" idx="12"/>
          </p:nvPr>
        </p:nvSpPr>
        <p:spPr/>
        <p:txBody>
          <a:bodyPr/>
          <a:lstStyle/>
          <a:p>
            <a:fld id="{4F71DC56-E921-476F-92E3-9B482B18FD93}" type="slidenum">
              <a:rPr lang="it-IT" smtClean="0"/>
              <a:t>24</a:t>
            </a:fld>
            <a:endParaRPr lang="it-IT"/>
          </a:p>
        </p:txBody>
      </p:sp>
      <p:pic>
        <p:nvPicPr>
          <p:cNvPr id="8" name="Immagine 7"/>
          <p:cNvPicPr>
            <a:picLocks noChangeAspect="1"/>
          </p:cNvPicPr>
          <p:nvPr/>
        </p:nvPicPr>
        <p:blipFill>
          <a:blip r:embed="rId2"/>
          <a:stretch>
            <a:fillRect/>
          </a:stretch>
        </p:blipFill>
        <p:spPr>
          <a:xfrm>
            <a:off x="5389418" y="1205344"/>
            <a:ext cx="6192982" cy="4588325"/>
          </a:xfrm>
          <a:prstGeom prst="rect">
            <a:avLst/>
          </a:prstGeom>
          <a:ln w="88900" cap="sq" cmpd="thickThin">
            <a:solidFill>
              <a:srgbClr val="000000"/>
            </a:solidFill>
            <a:prstDash val="solid"/>
            <a:miter lim="800000"/>
          </a:ln>
          <a:effectLst>
            <a:innerShdw blurRad="76200">
              <a:srgbClr val="000000"/>
            </a:innerShdw>
          </a:effectLst>
        </p:spPr>
      </p:pic>
      <p:sp>
        <p:nvSpPr>
          <p:cNvPr id="9" name="CasellaDiTesto 8"/>
          <p:cNvSpPr txBox="1"/>
          <p:nvPr/>
        </p:nvSpPr>
        <p:spPr>
          <a:xfrm>
            <a:off x="545371" y="1828800"/>
            <a:ext cx="4151320" cy="2446824"/>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defPPr>
              <a:defRPr lang="it-IT"/>
            </a:defPPr>
            <a:lvl1pPr algn="ctr" fontAlgn="base">
              <a:lnSpc>
                <a:spcPct val="150000"/>
              </a:lnSpc>
              <a:spcBef>
                <a:spcPct val="0"/>
              </a:spcBef>
              <a:spcAft>
                <a:spcPct val="0"/>
              </a:spcAft>
              <a:defRPr sz="3400" b="1">
                <a:solidFill>
                  <a:schemeClr val="lt1"/>
                </a:solidFill>
              </a:defRPr>
            </a:lvl1pPr>
            <a:lvl2pPr fontAlgn="base">
              <a:spcBef>
                <a:spcPct val="0"/>
              </a:spcBef>
              <a:spcAft>
                <a:spcPct val="0"/>
              </a:spcAft>
              <a:defRPr sz="3100">
                <a:solidFill>
                  <a:schemeClr val="lt1"/>
                </a:solidFill>
              </a:defRPr>
            </a:lvl2pPr>
            <a:lvl3pPr fontAlgn="base">
              <a:spcBef>
                <a:spcPct val="0"/>
              </a:spcBef>
              <a:spcAft>
                <a:spcPct val="0"/>
              </a:spcAft>
              <a:defRPr sz="3100">
                <a:solidFill>
                  <a:schemeClr val="lt1"/>
                </a:solidFill>
              </a:defRPr>
            </a:lvl3pPr>
            <a:lvl4pPr fontAlgn="base">
              <a:spcBef>
                <a:spcPct val="0"/>
              </a:spcBef>
              <a:spcAft>
                <a:spcPct val="0"/>
              </a:spcAft>
              <a:defRPr sz="3100">
                <a:solidFill>
                  <a:schemeClr val="lt1"/>
                </a:solidFill>
              </a:defRPr>
            </a:lvl4pPr>
            <a:lvl5pPr fontAlgn="base">
              <a:spcBef>
                <a:spcPct val="0"/>
              </a:spcBef>
              <a:spcAft>
                <a:spcPct val="0"/>
              </a:spcAft>
              <a:defRPr sz="3100">
                <a:solidFill>
                  <a:schemeClr val="lt1"/>
                </a:solidFill>
              </a:defRPr>
            </a:lvl5pPr>
            <a:lvl6pPr marL="342900" fontAlgn="base">
              <a:spcBef>
                <a:spcPct val="0"/>
              </a:spcBef>
              <a:spcAft>
                <a:spcPct val="0"/>
              </a:spcAft>
              <a:defRPr sz="3150">
                <a:solidFill>
                  <a:schemeClr val="lt1"/>
                </a:solidFill>
              </a:defRPr>
            </a:lvl6pPr>
            <a:lvl7pPr marL="685800" fontAlgn="base">
              <a:spcBef>
                <a:spcPct val="0"/>
              </a:spcBef>
              <a:spcAft>
                <a:spcPct val="0"/>
              </a:spcAft>
              <a:defRPr sz="3150">
                <a:solidFill>
                  <a:schemeClr val="lt1"/>
                </a:solidFill>
              </a:defRPr>
            </a:lvl7pPr>
            <a:lvl8pPr marL="1028700" fontAlgn="base">
              <a:spcBef>
                <a:spcPct val="0"/>
              </a:spcBef>
              <a:spcAft>
                <a:spcPct val="0"/>
              </a:spcAft>
              <a:defRPr sz="3150">
                <a:solidFill>
                  <a:schemeClr val="lt1"/>
                </a:solidFill>
              </a:defRPr>
            </a:lvl8pPr>
            <a:lvl9pPr marL="1371600" fontAlgn="base">
              <a:spcBef>
                <a:spcPct val="0"/>
              </a:spcBef>
              <a:spcAft>
                <a:spcPct val="0"/>
              </a:spcAft>
              <a:defRPr sz="3150">
                <a:solidFill>
                  <a:schemeClr val="lt1"/>
                </a:solidFill>
              </a:defRPr>
            </a:lvl9pPr>
          </a:lstStyle>
          <a:p>
            <a:r>
              <a:rPr lang="it-IT" dirty="0"/>
              <a:t>Insicurezza e mancanza di pianificazione</a:t>
            </a:r>
            <a:endParaRPr lang="en-US" dirty="0"/>
          </a:p>
        </p:txBody>
      </p:sp>
    </p:spTree>
    <p:extLst>
      <p:ext uri="{BB962C8B-B14F-4D97-AF65-F5344CB8AC3E}">
        <p14:creationId xmlns:p14="http://schemas.microsoft.com/office/powerpoint/2010/main" val="361368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F71DC56-E921-476F-92E3-9B482B18FD93}" type="slidenum">
              <a:rPr lang="it-IT" smtClean="0"/>
              <a:t>25</a:t>
            </a:fld>
            <a:endParaRPr lang="it-IT"/>
          </a:p>
        </p:txBody>
      </p:sp>
      <p:pic>
        <p:nvPicPr>
          <p:cNvPr id="3" name="Immagine 2"/>
          <p:cNvPicPr>
            <a:picLocks noChangeAspect="1"/>
          </p:cNvPicPr>
          <p:nvPr/>
        </p:nvPicPr>
        <p:blipFill rotWithShape="1">
          <a:blip r:embed="rId2"/>
          <a:srcRect l="7805" r="8766"/>
          <a:stretch/>
        </p:blipFill>
        <p:spPr>
          <a:xfrm>
            <a:off x="5430982" y="1353193"/>
            <a:ext cx="6498369" cy="4540611"/>
          </a:xfrm>
          <a:prstGeom prst="rect">
            <a:avLst/>
          </a:prstGeom>
          <a:ln w="88900" cap="sq" cmpd="thickThin">
            <a:solidFill>
              <a:srgbClr val="000000"/>
            </a:solidFill>
            <a:prstDash val="solid"/>
            <a:miter lim="800000"/>
          </a:ln>
          <a:effectLst>
            <a:innerShdw blurRad="76200">
              <a:srgbClr val="000000"/>
            </a:innerShdw>
          </a:effectLst>
        </p:spPr>
      </p:pic>
      <p:sp>
        <p:nvSpPr>
          <p:cNvPr id="4" name="CasellaDiTesto 3"/>
          <p:cNvSpPr txBox="1"/>
          <p:nvPr/>
        </p:nvSpPr>
        <p:spPr>
          <a:xfrm>
            <a:off x="759306" y="6348133"/>
            <a:ext cx="5818058" cy="248209"/>
          </a:xfrm>
          <a:prstGeom prst="rect">
            <a:avLst/>
          </a:prstGeom>
          <a:noFill/>
        </p:spPr>
        <p:txBody>
          <a:bodyPr wrap="square" rtlCol="0">
            <a:spAutoFit/>
          </a:bodyPr>
          <a:lstStyle/>
          <a:p>
            <a:r>
              <a:rPr lang="it-IT" sz="1013" dirty="0"/>
              <a:t>Fonte: Indagine sul risparmio e sulle scelte finanziarie degli italiani 2016. Intesa - Centro Einaudi</a:t>
            </a:r>
          </a:p>
        </p:txBody>
      </p:sp>
      <p:sp>
        <p:nvSpPr>
          <p:cNvPr id="5" name="CasellaDiTesto 4"/>
          <p:cNvSpPr txBox="1"/>
          <p:nvPr/>
        </p:nvSpPr>
        <p:spPr>
          <a:xfrm>
            <a:off x="858395" y="415651"/>
            <a:ext cx="10543896" cy="59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fontAlgn="base">
              <a:spcBef>
                <a:spcPct val="0"/>
              </a:spcBef>
              <a:spcAft>
                <a:spcPct val="0"/>
              </a:spcAft>
              <a:defRPr sz="3400" b="1">
                <a:solidFill>
                  <a:srgbClr val="002060"/>
                </a:solidFill>
                <a:latin typeface="Arial Narrow" pitchFamily="34" charset="0"/>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dirty="0"/>
              <a:t>Come rispondono alla situazione attuale?</a:t>
            </a:r>
          </a:p>
        </p:txBody>
      </p:sp>
      <p:sp>
        <p:nvSpPr>
          <p:cNvPr id="6" name="Segnaposto data 5"/>
          <p:cNvSpPr>
            <a:spLocks noGrp="1"/>
          </p:cNvSpPr>
          <p:nvPr>
            <p:ph type="dt" sz="half" idx="10"/>
          </p:nvPr>
        </p:nvSpPr>
        <p:spPr/>
        <p:txBody>
          <a:bodyPr/>
          <a:lstStyle/>
          <a:p>
            <a:fld id="{7CA8E9CA-68C2-47EB-8A3A-0CD65E317A54}" type="datetime1">
              <a:rPr lang="it-IT" smtClean="0"/>
              <a:t>12/02/2019</a:t>
            </a:fld>
            <a:endParaRPr lang="it-IT"/>
          </a:p>
        </p:txBody>
      </p:sp>
      <p:sp>
        <p:nvSpPr>
          <p:cNvPr id="8" name="CasellaDiTesto 7"/>
          <p:cNvSpPr txBox="1"/>
          <p:nvPr/>
        </p:nvSpPr>
        <p:spPr>
          <a:xfrm>
            <a:off x="545371" y="1828800"/>
            <a:ext cx="4151320" cy="780214"/>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defPPr>
              <a:defRPr lang="it-IT"/>
            </a:defPPr>
            <a:lvl1pPr algn="ctr" fontAlgn="base">
              <a:lnSpc>
                <a:spcPct val="150000"/>
              </a:lnSpc>
              <a:spcBef>
                <a:spcPct val="0"/>
              </a:spcBef>
              <a:spcAft>
                <a:spcPct val="0"/>
              </a:spcAft>
              <a:defRPr sz="3400" b="1">
                <a:solidFill>
                  <a:schemeClr val="lt1"/>
                </a:solidFill>
              </a:defRPr>
            </a:lvl1pPr>
            <a:lvl2pPr fontAlgn="base">
              <a:spcBef>
                <a:spcPct val="0"/>
              </a:spcBef>
              <a:spcAft>
                <a:spcPct val="0"/>
              </a:spcAft>
              <a:defRPr sz="3100">
                <a:solidFill>
                  <a:schemeClr val="lt1"/>
                </a:solidFill>
              </a:defRPr>
            </a:lvl2pPr>
            <a:lvl3pPr fontAlgn="base">
              <a:spcBef>
                <a:spcPct val="0"/>
              </a:spcBef>
              <a:spcAft>
                <a:spcPct val="0"/>
              </a:spcAft>
              <a:defRPr sz="3100">
                <a:solidFill>
                  <a:schemeClr val="lt1"/>
                </a:solidFill>
              </a:defRPr>
            </a:lvl3pPr>
            <a:lvl4pPr fontAlgn="base">
              <a:spcBef>
                <a:spcPct val="0"/>
              </a:spcBef>
              <a:spcAft>
                <a:spcPct val="0"/>
              </a:spcAft>
              <a:defRPr sz="3100">
                <a:solidFill>
                  <a:schemeClr val="lt1"/>
                </a:solidFill>
              </a:defRPr>
            </a:lvl4pPr>
            <a:lvl5pPr fontAlgn="base">
              <a:spcBef>
                <a:spcPct val="0"/>
              </a:spcBef>
              <a:spcAft>
                <a:spcPct val="0"/>
              </a:spcAft>
              <a:defRPr sz="3100">
                <a:solidFill>
                  <a:schemeClr val="lt1"/>
                </a:solidFill>
              </a:defRPr>
            </a:lvl5pPr>
            <a:lvl6pPr marL="342900" fontAlgn="base">
              <a:spcBef>
                <a:spcPct val="0"/>
              </a:spcBef>
              <a:spcAft>
                <a:spcPct val="0"/>
              </a:spcAft>
              <a:defRPr sz="3150">
                <a:solidFill>
                  <a:schemeClr val="lt1"/>
                </a:solidFill>
              </a:defRPr>
            </a:lvl6pPr>
            <a:lvl7pPr marL="685800" fontAlgn="base">
              <a:spcBef>
                <a:spcPct val="0"/>
              </a:spcBef>
              <a:spcAft>
                <a:spcPct val="0"/>
              </a:spcAft>
              <a:defRPr sz="3150">
                <a:solidFill>
                  <a:schemeClr val="lt1"/>
                </a:solidFill>
              </a:defRPr>
            </a:lvl7pPr>
            <a:lvl8pPr marL="1028700" fontAlgn="base">
              <a:spcBef>
                <a:spcPct val="0"/>
              </a:spcBef>
              <a:spcAft>
                <a:spcPct val="0"/>
              </a:spcAft>
              <a:defRPr sz="3150">
                <a:solidFill>
                  <a:schemeClr val="lt1"/>
                </a:solidFill>
              </a:defRPr>
            </a:lvl8pPr>
            <a:lvl9pPr marL="1371600" fontAlgn="base">
              <a:spcBef>
                <a:spcPct val="0"/>
              </a:spcBef>
              <a:spcAft>
                <a:spcPct val="0"/>
              </a:spcAft>
              <a:defRPr sz="3150">
                <a:solidFill>
                  <a:schemeClr val="lt1"/>
                </a:solidFill>
              </a:defRPr>
            </a:lvl9pPr>
          </a:lstStyle>
          <a:p>
            <a:r>
              <a:rPr lang="it-IT" dirty="0"/>
              <a:t>Immobilismo</a:t>
            </a:r>
            <a:endParaRPr lang="en-US" dirty="0"/>
          </a:p>
        </p:txBody>
      </p:sp>
    </p:spTree>
    <p:extLst>
      <p:ext uri="{BB962C8B-B14F-4D97-AF65-F5344CB8AC3E}">
        <p14:creationId xmlns:p14="http://schemas.microsoft.com/office/powerpoint/2010/main" val="42237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F71DC56-E921-476F-92E3-9B482B18FD93}" type="slidenum">
              <a:rPr lang="it-IT" smtClean="0"/>
              <a:t>26</a:t>
            </a:fld>
            <a:endParaRPr lang="it-IT"/>
          </a:p>
        </p:txBody>
      </p:sp>
      <p:pic>
        <p:nvPicPr>
          <p:cNvPr id="3" name="Immagine 2"/>
          <p:cNvPicPr>
            <a:picLocks noChangeAspect="1"/>
          </p:cNvPicPr>
          <p:nvPr/>
        </p:nvPicPr>
        <p:blipFill>
          <a:blip r:embed="rId3"/>
          <a:stretch>
            <a:fillRect/>
          </a:stretch>
        </p:blipFill>
        <p:spPr>
          <a:xfrm>
            <a:off x="5237017" y="1191478"/>
            <a:ext cx="6733309" cy="4749775"/>
          </a:xfrm>
          <a:prstGeom prst="rect">
            <a:avLst/>
          </a:prstGeom>
          <a:ln w="88900" cap="sq" cmpd="thickThin">
            <a:solidFill>
              <a:srgbClr val="000000"/>
            </a:solidFill>
            <a:prstDash val="solid"/>
            <a:miter lim="800000"/>
          </a:ln>
          <a:effectLst>
            <a:innerShdw blurRad="76200">
              <a:srgbClr val="000000"/>
            </a:innerShdw>
          </a:effectLst>
        </p:spPr>
      </p:pic>
      <p:sp>
        <p:nvSpPr>
          <p:cNvPr id="4" name="CasellaDiTesto 3"/>
          <p:cNvSpPr txBox="1"/>
          <p:nvPr/>
        </p:nvSpPr>
        <p:spPr>
          <a:xfrm>
            <a:off x="734292" y="301385"/>
            <a:ext cx="10487890" cy="59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fontAlgn="base">
              <a:spcBef>
                <a:spcPct val="0"/>
              </a:spcBef>
              <a:spcAft>
                <a:spcPct val="0"/>
              </a:spcAft>
              <a:defRPr sz="3400" b="1">
                <a:solidFill>
                  <a:srgbClr val="002060"/>
                </a:solidFill>
                <a:latin typeface="Arial Narrow" pitchFamily="34" charset="0"/>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dirty="0"/>
              <a:t>Come investono gli italiani?</a:t>
            </a:r>
          </a:p>
        </p:txBody>
      </p:sp>
      <p:sp>
        <p:nvSpPr>
          <p:cNvPr id="5" name="CasellaDiTesto 4"/>
          <p:cNvSpPr txBox="1"/>
          <p:nvPr/>
        </p:nvSpPr>
        <p:spPr>
          <a:xfrm>
            <a:off x="609600" y="5862144"/>
            <a:ext cx="5818058" cy="276999"/>
          </a:xfrm>
          <a:prstGeom prst="rect">
            <a:avLst/>
          </a:prstGeom>
          <a:noFill/>
        </p:spPr>
        <p:txBody>
          <a:bodyPr wrap="square" rtlCol="0">
            <a:spAutoFit/>
          </a:bodyPr>
          <a:lstStyle/>
          <a:p>
            <a:r>
              <a:rPr lang="it-IT" sz="1200" dirty="0"/>
              <a:t>Fonte: </a:t>
            </a:r>
            <a:r>
              <a:rPr lang="it-IT" sz="1200" dirty="0" err="1"/>
              <a:t>Consob</a:t>
            </a:r>
            <a:endParaRPr lang="it-IT" sz="1200" dirty="0"/>
          </a:p>
        </p:txBody>
      </p:sp>
      <p:sp>
        <p:nvSpPr>
          <p:cNvPr id="6" name="Segnaposto data 5"/>
          <p:cNvSpPr>
            <a:spLocks noGrp="1"/>
          </p:cNvSpPr>
          <p:nvPr>
            <p:ph type="dt" sz="half" idx="10"/>
          </p:nvPr>
        </p:nvSpPr>
        <p:spPr/>
        <p:txBody>
          <a:bodyPr/>
          <a:lstStyle/>
          <a:p>
            <a:fld id="{0C2CBB00-82A9-49B1-8179-0CF7ADD33205}" type="datetime1">
              <a:rPr lang="it-IT" smtClean="0"/>
              <a:t>12/02/2019</a:t>
            </a:fld>
            <a:endParaRPr lang="it-IT"/>
          </a:p>
        </p:txBody>
      </p:sp>
      <p:sp>
        <p:nvSpPr>
          <p:cNvPr id="8" name="CasellaDiTesto 7"/>
          <p:cNvSpPr txBox="1"/>
          <p:nvPr/>
        </p:nvSpPr>
        <p:spPr>
          <a:xfrm>
            <a:off x="609600" y="2430922"/>
            <a:ext cx="3772629" cy="1661993"/>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defPPr>
              <a:defRPr lang="it-IT"/>
            </a:defPPr>
            <a:lvl1pPr algn="ctr" fontAlgn="base">
              <a:lnSpc>
                <a:spcPct val="150000"/>
              </a:lnSpc>
              <a:spcBef>
                <a:spcPct val="0"/>
              </a:spcBef>
              <a:spcAft>
                <a:spcPct val="0"/>
              </a:spcAft>
              <a:defRPr sz="3400" b="1">
                <a:solidFill>
                  <a:schemeClr val="lt1"/>
                </a:solidFill>
              </a:defRPr>
            </a:lvl1pPr>
            <a:lvl2pPr fontAlgn="base">
              <a:spcBef>
                <a:spcPct val="0"/>
              </a:spcBef>
              <a:spcAft>
                <a:spcPct val="0"/>
              </a:spcAft>
              <a:defRPr sz="3100">
                <a:solidFill>
                  <a:schemeClr val="lt1"/>
                </a:solidFill>
              </a:defRPr>
            </a:lvl2pPr>
            <a:lvl3pPr fontAlgn="base">
              <a:spcBef>
                <a:spcPct val="0"/>
              </a:spcBef>
              <a:spcAft>
                <a:spcPct val="0"/>
              </a:spcAft>
              <a:defRPr sz="3100">
                <a:solidFill>
                  <a:schemeClr val="lt1"/>
                </a:solidFill>
              </a:defRPr>
            </a:lvl3pPr>
            <a:lvl4pPr fontAlgn="base">
              <a:spcBef>
                <a:spcPct val="0"/>
              </a:spcBef>
              <a:spcAft>
                <a:spcPct val="0"/>
              </a:spcAft>
              <a:defRPr sz="3100">
                <a:solidFill>
                  <a:schemeClr val="lt1"/>
                </a:solidFill>
              </a:defRPr>
            </a:lvl4pPr>
            <a:lvl5pPr fontAlgn="base">
              <a:spcBef>
                <a:spcPct val="0"/>
              </a:spcBef>
              <a:spcAft>
                <a:spcPct val="0"/>
              </a:spcAft>
              <a:defRPr sz="3100">
                <a:solidFill>
                  <a:schemeClr val="lt1"/>
                </a:solidFill>
              </a:defRPr>
            </a:lvl5pPr>
            <a:lvl6pPr marL="342900" fontAlgn="base">
              <a:spcBef>
                <a:spcPct val="0"/>
              </a:spcBef>
              <a:spcAft>
                <a:spcPct val="0"/>
              </a:spcAft>
              <a:defRPr sz="3150">
                <a:solidFill>
                  <a:schemeClr val="lt1"/>
                </a:solidFill>
              </a:defRPr>
            </a:lvl6pPr>
            <a:lvl7pPr marL="685800" fontAlgn="base">
              <a:spcBef>
                <a:spcPct val="0"/>
              </a:spcBef>
              <a:spcAft>
                <a:spcPct val="0"/>
              </a:spcAft>
              <a:defRPr sz="3150">
                <a:solidFill>
                  <a:schemeClr val="lt1"/>
                </a:solidFill>
              </a:defRPr>
            </a:lvl7pPr>
            <a:lvl8pPr marL="1028700" fontAlgn="base">
              <a:spcBef>
                <a:spcPct val="0"/>
              </a:spcBef>
              <a:spcAft>
                <a:spcPct val="0"/>
              </a:spcAft>
              <a:defRPr sz="3150">
                <a:solidFill>
                  <a:schemeClr val="lt1"/>
                </a:solidFill>
              </a:defRPr>
            </a:lvl8pPr>
            <a:lvl9pPr marL="1371600" fontAlgn="base">
              <a:spcBef>
                <a:spcPct val="0"/>
              </a:spcBef>
              <a:spcAft>
                <a:spcPct val="0"/>
              </a:spcAft>
              <a:defRPr sz="3150">
                <a:solidFill>
                  <a:schemeClr val="lt1"/>
                </a:solidFill>
              </a:defRPr>
            </a:lvl9pPr>
          </a:lstStyle>
          <a:p>
            <a:r>
              <a:rPr lang="it-IT" dirty="0"/>
              <a:t>A chi si rivolgono? </a:t>
            </a:r>
            <a:endParaRPr lang="en-US" dirty="0"/>
          </a:p>
        </p:txBody>
      </p:sp>
    </p:spTree>
    <p:extLst>
      <p:ext uri="{BB962C8B-B14F-4D97-AF65-F5344CB8AC3E}">
        <p14:creationId xmlns:p14="http://schemas.microsoft.com/office/powerpoint/2010/main" val="3739208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7C56019-E3DA-4633-87B6-C2D3CC7B7349}" type="datetime1">
              <a:rPr lang="it-IT" smtClean="0"/>
              <a:t>12/02/2019</a:t>
            </a:fld>
            <a:endParaRPr lang="it-IT"/>
          </a:p>
        </p:txBody>
      </p:sp>
      <p:sp>
        <p:nvSpPr>
          <p:cNvPr id="4" name="Segnaposto numero diapositiva 3"/>
          <p:cNvSpPr>
            <a:spLocks noGrp="1"/>
          </p:cNvSpPr>
          <p:nvPr>
            <p:ph type="sldNum" sz="quarter" idx="12"/>
          </p:nvPr>
        </p:nvSpPr>
        <p:spPr/>
        <p:txBody>
          <a:bodyPr/>
          <a:lstStyle/>
          <a:p>
            <a:fld id="{4F71DC56-E921-476F-92E3-9B482B18FD93}" type="slidenum">
              <a:rPr lang="it-IT" smtClean="0"/>
              <a:t>27</a:t>
            </a:fld>
            <a:endParaRPr lang="it-IT"/>
          </a:p>
        </p:txBody>
      </p:sp>
      <p:sp>
        <p:nvSpPr>
          <p:cNvPr id="5" name="CasellaDiTesto 4"/>
          <p:cNvSpPr txBox="1"/>
          <p:nvPr/>
        </p:nvSpPr>
        <p:spPr>
          <a:xfrm>
            <a:off x="858395" y="415651"/>
            <a:ext cx="10543896" cy="59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fontAlgn="base">
              <a:spcBef>
                <a:spcPct val="0"/>
              </a:spcBef>
              <a:spcAft>
                <a:spcPct val="0"/>
              </a:spcAft>
              <a:defRPr sz="3400" b="1">
                <a:solidFill>
                  <a:srgbClr val="002060"/>
                </a:solidFill>
                <a:latin typeface="Arial Narrow" pitchFamily="34" charset="0"/>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dirty="0"/>
              <a:t>L’ansia finanziaria</a:t>
            </a:r>
          </a:p>
        </p:txBody>
      </p:sp>
      <p:sp>
        <p:nvSpPr>
          <p:cNvPr id="6" name="Segnaposto contenuto 2"/>
          <p:cNvSpPr txBox="1">
            <a:spLocks/>
          </p:cNvSpPr>
          <p:nvPr/>
        </p:nvSpPr>
        <p:spPr>
          <a:xfrm>
            <a:off x="4553528" y="415651"/>
            <a:ext cx="7356762" cy="4954623"/>
          </a:xfrm>
          <a:prstGeom prst="rect">
            <a:avLst/>
          </a:prstGeom>
        </p:spPr>
        <p:txBody>
          <a:bodyPr/>
          <a:lst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cs typeface="+mn-cs"/>
              </a:defRPr>
            </a:lvl1pPr>
            <a:lvl2pPr marL="501650" indent="-242888" algn="l" rtl="0" eaLnBrk="1" fontAlgn="base" hangingPunct="1">
              <a:spcBef>
                <a:spcPct val="20000"/>
              </a:spcBef>
              <a:spcAft>
                <a:spcPct val="0"/>
              </a:spcAft>
              <a:buClr>
                <a:schemeClr val="accent2"/>
              </a:buClr>
              <a:buSzPct val="60000"/>
              <a:buFont typeface="Wingdings" panose="05000000000000000000" pitchFamily="2" charset="2"/>
              <a:buChar char="q"/>
              <a:defRPr sz="1900">
                <a:solidFill>
                  <a:schemeClr val="tx1"/>
                </a:solidFill>
                <a:latin typeface="+mn-lt"/>
                <a:cs typeface="+mn-cs"/>
              </a:defRPr>
            </a:lvl2pPr>
            <a:lvl3pPr marL="766763" indent="-261938" algn="l" rtl="0" eaLnBrk="1" fontAlgn="base" hangingPunct="1">
              <a:spcBef>
                <a:spcPct val="20000"/>
              </a:spcBef>
              <a:spcAft>
                <a:spcPct val="0"/>
              </a:spcAft>
              <a:buClr>
                <a:schemeClr val="accent1"/>
              </a:buClr>
              <a:buSzPct val="65000"/>
              <a:buFont typeface="Wingdings" panose="05000000000000000000" pitchFamily="2" charset="2"/>
              <a:buChar char="n"/>
              <a:defRPr sz="1600">
                <a:solidFill>
                  <a:schemeClr val="tx1"/>
                </a:solidFill>
                <a:latin typeface="+mn-lt"/>
                <a:cs typeface="+mn-cs"/>
              </a:defRPr>
            </a:lvl3pPr>
            <a:lvl4pPr marL="1004888" indent="-236538" algn="l" rtl="0" eaLnBrk="1" fontAlgn="base" hangingPunct="1">
              <a:spcBef>
                <a:spcPct val="20000"/>
              </a:spcBef>
              <a:spcAft>
                <a:spcPct val="0"/>
              </a:spcAft>
              <a:buClr>
                <a:schemeClr val="accent2"/>
              </a:buClr>
              <a:buSzPct val="70000"/>
              <a:buFont typeface="Wingdings" panose="05000000000000000000" pitchFamily="2" charset="2"/>
              <a:buChar char="q"/>
              <a:defRPr sz="1500">
                <a:solidFill>
                  <a:schemeClr val="tx1"/>
                </a:solidFill>
                <a:latin typeface="+mn-lt"/>
                <a:cs typeface="+mn-cs"/>
              </a:defRPr>
            </a:lvl4pPr>
            <a:lvl5pPr marL="1260475" indent="-254000" algn="l" rtl="0" eaLnBrk="1" fontAlgn="base" hangingPunct="1">
              <a:spcBef>
                <a:spcPct val="20000"/>
              </a:spcBef>
              <a:spcAft>
                <a:spcPct val="0"/>
              </a:spcAft>
              <a:buClr>
                <a:schemeClr val="accent1"/>
              </a:buClr>
              <a:buSzPct val="75000"/>
              <a:buFont typeface="Wingdings" panose="05000000000000000000" pitchFamily="2" charset="2"/>
              <a:buChar char="§"/>
              <a:defRPr sz="1500">
                <a:solidFill>
                  <a:schemeClr val="tx1"/>
                </a:solidFill>
                <a:latin typeface="+mn-lt"/>
                <a:cs typeface="+mn-cs"/>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9pPr>
          </a:lstStyle>
          <a:p>
            <a:pPr marL="360363" indent="-360363" algn="just">
              <a:lnSpc>
                <a:spcPct val="150000"/>
              </a:lnSpc>
              <a:spcBef>
                <a:spcPts val="0"/>
              </a:spcBef>
              <a:spcAft>
                <a:spcPts val="0"/>
              </a:spcAft>
            </a:pPr>
            <a:r>
              <a:rPr lang="it-IT" sz="1600" kern="0" dirty="0"/>
              <a:t>monitorare il mio conto corrente e i movimenti della mia carta di credito è </a:t>
            </a:r>
            <a:r>
              <a:rPr lang="it-IT" sz="1600" b="1" kern="0" dirty="0">
                <a:solidFill>
                  <a:srgbClr val="C00000"/>
                </a:solidFill>
              </a:rPr>
              <a:t>noioso</a:t>
            </a:r>
          </a:p>
          <a:p>
            <a:pPr marL="360363" indent="-360363" algn="just">
              <a:lnSpc>
                <a:spcPct val="150000"/>
              </a:lnSpc>
              <a:spcBef>
                <a:spcPts val="0"/>
              </a:spcBef>
              <a:spcAft>
                <a:spcPts val="0"/>
              </a:spcAft>
            </a:pPr>
            <a:r>
              <a:rPr lang="it-IT" sz="1600" kern="0" dirty="0"/>
              <a:t>preferisco non pensare allo stato delle mie finanze personali (</a:t>
            </a:r>
            <a:r>
              <a:rPr lang="it-IT" sz="1600" b="1" kern="0" dirty="0" err="1">
                <a:solidFill>
                  <a:srgbClr val="C00000"/>
                </a:solidFill>
              </a:rPr>
              <a:t>evitamento</a:t>
            </a:r>
            <a:r>
              <a:rPr lang="it-IT" sz="1600" kern="0" dirty="0"/>
              <a:t>)</a:t>
            </a:r>
          </a:p>
          <a:p>
            <a:pPr marL="360363" indent="-360363" algn="just">
              <a:lnSpc>
                <a:spcPct val="150000"/>
              </a:lnSpc>
              <a:spcBef>
                <a:spcPts val="0"/>
              </a:spcBef>
              <a:spcAft>
                <a:spcPts val="0"/>
              </a:spcAft>
            </a:pPr>
            <a:r>
              <a:rPr lang="it-IT" sz="1600" kern="0" dirty="0"/>
              <a:t>pensare allo stato delle mie finanze personali mi fa sentire </a:t>
            </a:r>
            <a:r>
              <a:rPr lang="it-IT" sz="1600" b="1" kern="0" dirty="0">
                <a:solidFill>
                  <a:srgbClr val="C00000"/>
                </a:solidFill>
              </a:rPr>
              <a:t>colpevole</a:t>
            </a:r>
          </a:p>
          <a:p>
            <a:pPr marL="360363" indent="-360363" algn="just">
              <a:lnSpc>
                <a:spcPct val="150000"/>
              </a:lnSpc>
              <a:spcBef>
                <a:spcPts val="0"/>
              </a:spcBef>
              <a:spcAft>
                <a:spcPts val="0"/>
              </a:spcAft>
            </a:pPr>
            <a:r>
              <a:rPr lang="it-IT" sz="1600" kern="0" dirty="0"/>
              <a:t>ho la sensazione che stare attenti serva a poco: si può perdere tutto anche senza esserne responsabile (</a:t>
            </a:r>
            <a:r>
              <a:rPr lang="it-IT" sz="1600" b="1" kern="0" dirty="0">
                <a:solidFill>
                  <a:srgbClr val="C00000"/>
                </a:solidFill>
              </a:rPr>
              <a:t>impotenza</a:t>
            </a:r>
            <a:r>
              <a:rPr lang="it-IT" sz="1600" kern="0" dirty="0"/>
              <a:t>)</a:t>
            </a:r>
          </a:p>
          <a:p>
            <a:pPr marL="360363" indent="-360363" algn="just">
              <a:lnSpc>
                <a:spcPct val="150000"/>
              </a:lnSpc>
              <a:spcBef>
                <a:spcPts val="0"/>
              </a:spcBef>
              <a:spcAft>
                <a:spcPts val="0"/>
              </a:spcAft>
            </a:pPr>
            <a:r>
              <a:rPr lang="it-IT" sz="1600" kern="0" dirty="0"/>
              <a:t>non saprei dove trovare i soldi per far fronte ai miei impegni (</a:t>
            </a:r>
            <a:r>
              <a:rPr lang="it-IT" sz="1600" b="1" kern="0" dirty="0">
                <a:solidFill>
                  <a:srgbClr val="C00000"/>
                </a:solidFill>
              </a:rPr>
              <a:t>rassegnazione</a:t>
            </a:r>
            <a:r>
              <a:rPr lang="it-IT" sz="1600" kern="0" dirty="0"/>
              <a:t>)</a:t>
            </a:r>
          </a:p>
          <a:p>
            <a:pPr marL="360363" indent="-360363" algn="just">
              <a:lnSpc>
                <a:spcPct val="150000"/>
              </a:lnSpc>
              <a:spcBef>
                <a:spcPts val="0"/>
              </a:spcBef>
              <a:spcAft>
                <a:spcPts val="0"/>
              </a:spcAft>
            </a:pPr>
            <a:r>
              <a:rPr lang="it-IT" sz="1600" kern="0" dirty="0"/>
              <a:t>preferirei che una persona di fiducia gestisse le mie finanze (</a:t>
            </a:r>
            <a:r>
              <a:rPr lang="it-IT" sz="1600" b="1" kern="0" dirty="0">
                <a:solidFill>
                  <a:srgbClr val="C00000"/>
                </a:solidFill>
              </a:rPr>
              <a:t>deresponsabilizzazione</a:t>
            </a:r>
            <a:r>
              <a:rPr lang="it-IT" sz="1600" kern="0" dirty="0"/>
              <a:t>)</a:t>
            </a:r>
          </a:p>
          <a:p>
            <a:pPr marL="360363" indent="-360363" algn="just">
              <a:lnSpc>
                <a:spcPct val="150000"/>
              </a:lnSpc>
              <a:spcBef>
                <a:spcPts val="0"/>
              </a:spcBef>
              <a:spcAft>
                <a:spcPts val="0"/>
              </a:spcAft>
            </a:pPr>
            <a:r>
              <a:rPr lang="it-IT" sz="1600" kern="0" dirty="0"/>
              <a:t>pensare alla mia situazione finanziaria mi dà </a:t>
            </a:r>
            <a:r>
              <a:rPr lang="it-IT" sz="1600" b="1" kern="0" dirty="0">
                <a:solidFill>
                  <a:srgbClr val="C00000"/>
                </a:solidFill>
              </a:rPr>
              <a:t>ansia</a:t>
            </a:r>
          </a:p>
          <a:p>
            <a:pPr marL="360363" indent="-360363" algn="just">
              <a:lnSpc>
                <a:spcPct val="150000"/>
              </a:lnSpc>
              <a:spcBef>
                <a:spcPts val="0"/>
              </a:spcBef>
              <a:spcAft>
                <a:spcPts val="0"/>
              </a:spcAft>
            </a:pPr>
            <a:r>
              <a:rPr lang="it-IT" sz="1600" kern="0" dirty="0"/>
              <a:t>parlare della mia situazione finanziaria mi «</a:t>
            </a:r>
            <a:r>
              <a:rPr lang="it-IT" sz="1600" b="1" kern="0" dirty="0">
                <a:solidFill>
                  <a:srgbClr val="C00000"/>
                </a:solidFill>
              </a:rPr>
              <a:t>stressa</a:t>
            </a:r>
            <a:r>
              <a:rPr lang="it-IT" sz="1600" kern="0" dirty="0"/>
              <a:t>»</a:t>
            </a:r>
          </a:p>
          <a:p>
            <a:pPr marL="360363" indent="-360363" algn="just">
              <a:lnSpc>
                <a:spcPct val="150000"/>
              </a:lnSpc>
              <a:spcBef>
                <a:spcPts val="0"/>
              </a:spcBef>
              <a:spcAft>
                <a:spcPts val="0"/>
              </a:spcAft>
            </a:pPr>
            <a:r>
              <a:rPr lang="it-IT" sz="1600" kern="0" dirty="0"/>
              <a:t>non mi sforzo di comprendere la mia situazione finanziaria (</a:t>
            </a:r>
            <a:r>
              <a:rPr lang="it-IT" sz="1600" b="1" kern="0" dirty="0">
                <a:solidFill>
                  <a:srgbClr val="C00000"/>
                </a:solidFill>
              </a:rPr>
              <a:t>disimpegno</a:t>
            </a:r>
            <a:r>
              <a:rPr lang="it-IT" sz="1600" kern="0" dirty="0"/>
              <a:t>)</a:t>
            </a:r>
          </a:p>
        </p:txBody>
      </p:sp>
      <p:sp>
        <p:nvSpPr>
          <p:cNvPr id="7" name="CasellaDiTesto 6"/>
          <p:cNvSpPr txBox="1"/>
          <p:nvPr/>
        </p:nvSpPr>
        <p:spPr>
          <a:xfrm>
            <a:off x="378691" y="5092472"/>
            <a:ext cx="3911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200" dirty="0"/>
              <a:t>Paola Soccorso</a:t>
            </a:r>
          </a:p>
          <a:p>
            <a:r>
              <a:rPr lang="it-IT" sz="1200" dirty="0"/>
              <a:t>Rapporto </a:t>
            </a:r>
            <a:r>
              <a:rPr lang="it-IT" sz="1200" dirty="0" err="1"/>
              <a:t>Consob</a:t>
            </a:r>
            <a:r>
              <a:rPr lang="it-IT" sz="1200" dirty="0"/>
              <a:t> 2018</a:t>
            </a:r>
          </a:p>
          <a:p>
            <a:r>
              <a:rPr lang="it-IT" sz="1200" dirty="0"/>
              <a:t>Le scelte di investimento delle famiglie italiane</a:t>
            </a:r>
            <a:endParaRPr lang="en-US" sz="1200" dirty="0"/>
          </a:p>
          <a:p>
            <a:r>
              <a:rPr lang="it-IT" sz="1200" dirty="0"/>
              <a:t>Cagliari, 29 ottobre 2018</a:t>
            </a:r>
          </a:p>
        </p:txBody>
      </p:sp>
      <p:pic>
        <p:nvPicPr>
          <p:cNvPr id="8" name="Immagine 7"/>
          <p:cNvPicPr>
            <a:picLocks noChangeAspect="1"/>
          </p:cNvPicPr>
          <p:nvPr/>
        </p:nvPicPr>
        <p:blipFill>
          <a:blip r:embed="rId2"/>
          <a:stretch>
            <a:fillRect/>
          </a:stretch>
        </p:blipFill>
        <p:spPr>
          <a:xfrm>
            <a:off x="578758" y="1607583"/>
            <a:ext cx="3711533" cy="2570758"/>
          </a:xfrm>
          <a:prstGeom prst="rect">
            <a:avLst/>
          </a:prstGeom>
        </p:spPr>
      </p:pic>
    </p:spTree>
    <p:extLst>
      <p:ext uri="{BB962C8B-B14F-4D97-AF65-F5344CB8AC3E}">
        <p14:creationId xmlns:p14="http://schemas.microsoft.com/office/powerpoint/2010/main" val="1286860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1C613F5-3F5B-4004-A1CE-97FD1A13A492}" type="datetime1">
              <a:rPr lang="it-IT" smtClean="0"/>
              <a:t>12/02/2019</a:t>
            </a:fld>
            <a:endParaRPr lang="it-IT"/>
          </a:p>
        </p:txBody>
      </p:sp>
      <p:sp>
        <p:nvSpPr>
          <p:cNvPr id="4" name="Segnaposto numero diapositiva 3"/>
          <p:cNvSpPr>
            <a:spLocks noGrp="1"/>
          </p:cNvSpPr>
          <p:nvPr>
            <p:ph type="sldNum" sz="quarter" idx="12"/>
          </p:nvPr>
        </p:nvSpPr>
        <p:spPr/>
        <p:txBody>
          <a:bodyPr/>
          <a:lstStyle/>
          <a:p>
            <a:fld id="{4F71DC56-E921-476F-92E3-9B482B18FD93}" type="slidenum">
              <a:rPr lang="it-IT" smtClean="0"/>
              <a:t>28</a:t>
            </a:fld>
            <a:endParaRPr lang="it-IT"/>
          </a:p>
        </p:txBody>
      </p:sp>
      <p:sp>
        <p:nvSpPr>
          <p:cNvPr id="5" name="CasellaDiTesto 4"/>
          <p:cNvSpPr txBox="1"/>
          <p:nvPr/>
        </p:nvSpPr>
        <p:spPr>
          <a:xfrm>
            <a:off x="734292" y="301385"/>
            <a:ext cx="10487890" cy="59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fontAlgn="base">
              <a:spcBef>
                <a:spcPct val="0"/>
              </a:spcBef>
              <a:spcAft>
                <a:spcPct val="0"/>
              </a:spcAft>
              <a:defRPr sz="3400" b="1">
                <a:solidFill>
                  <a:srgbClr val="002060"/>
                </a:solidFill>
                <a:latin typeface="Arial Narrow" pitchFamily="34" charset="0"/>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dirty="0"/>
              <a:t>Quanto ne sanno gli investitori italiani?</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1166" y="1137324"/>
            <a:ext cx="8841234" cy="401323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7" name="CasellaDiTesto 6"/>
          <p:cNvSpPr txBox="1"/>
          <p:nvPr/>
        </p:nvSpPr>
        <p:spPr>
          <a:xfrm>
            <a:off x="254000" y="5394024"/>
            <a:ext cx="3911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200" dirty="0"/>
              <a:t>Paola Soccorso</a:t>
            </a:r>
          </a:p>
          <a:p>
            <a:r>
              <a:rPr lang="it-IT" sz="1200" dirty="0"/>
              <a:t>Rapporto </a:t>
            </a:r>
            <a:r>
              <a:rPr lang="it-IT" sz="1200" dirty="0" err="1"/>
              <a:t>Consob</a:t>
            </a:r>
            <a:r>
              <a:rPr lang="it-IT" sz="1200" dirty="0"/>
              <a:t> 2018</a:t>
            </a:r>
          </a:p>
          <a:p>
            <a:r>
              <a:rPr lang="it-IT" sz="1200" dirty="0"/>
              <a:t>Le scelte di investimento delle famiglie italiane</a:t>
            </a:r>
            <a:endParaRPr lang="en-US" sz="1200" dirty="0"/>
          </a:p>
          <a:p>
            <a:r>
              <a:rPr lang="it-IT" sz="1200" dirty="0"/>
              <a:t>Cagliari, 29 ottobre 2018</a:t>
            </a:r>
          </a:p>
        </p:txBody>
      </p:sp>
      <p:sp>
        <p:nvSpPr>
          <p:cNvPr id="10" name="Segnaposto testo 10"/>
          <p:cNvSpPr txBox="1">
            <a:spLocks/>
          </p:cNvSpPr>
          <p:nvPr/>
        </p:nvSpPr>
        <p:spPr bwMode="auto">
          <a:xfrm rot="10800000" flipV="1">
            <a:off x="233362" y="1912665"/>
            <a:ext cx="2218892" cy="1615827"/>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defPPr>
              <a:defRPr lang="it-IT"/>
            </a:defPPr>
            <a:lvl1pPr algn="ctr" fontAlgn="base">
              <a:lnSpc>
                <a:spcPct val="150000"/>
              </a:lnSpc>
              <a:spcBef>
                <a:spcPct val="0"/>
              </a:spcBef>
              <a:spcAft>
                <a:spcPct val="0"/>
              </a:spcAft>
              <a:defRPr sz="3400" b="1">
                <a:solidFill>
                  <a:schemeClr val="lt1"/>
                </a:solidFill>
              </a:defRPr>
            </a:lvl1pPr>
            <a:lvl2pPr fontAlgn="base">
              <a:spcBef>
                <a:spcPct val="0"/>
              </a:spcBef>
              <a:spcAft>
                <a:spcPct val="0"/>
              </a:spcAft>
              <a:defRPr sz="3100">
                <a:solidFill>
                  <a:schemeClr val="lt1"/>
                </a:solidFill>
              </a:defRPr>
            </a:lvl2pPr>
            <a:lvl3pPr fontAlgn="base">
              <a:spcBef>
                <a:spcPct val="0"/>
              </a:spcBef>
              <a:spcAft>
                <a:spcPct val="0"/>
              </a:spcAft>
              <a:defRPr sz="3100">
                <a:solidFill>
                  <a:schemeClr val="lt1"/>
                </a:solidFill>
              </a:defRPr>
            </a:lvl3pPr>
            <a:lvl4pPr fontAlgn="base">
              <a:spcBef>
                <a:spcPct val="0"/>
              </a:spcBef>
              <a:spcAft>
                <a:spcPct val="0"/>
              </a:spcAft>
              <a:defRPr sz="3100">
                <a:solidFill>
                  <a:schemeClr val="lt1"/>
                </a:solidFill>
              </a:defRPr>
            </a:lvl4pPr>
            <a:lvl5pPr fontAlgn="base">
              <a:spcBef>
                <a:spcPct val="0"/>
              </a:spcBef>
              <a:spcAft>
                <a:spcPct val="0"/>
              </a:spcAft>
              <a:defRPr sz="3100">
                <a:solidFill>
                  <a:schemeClr val="lt1"/>
                </a:solidFill>
              </a:defRPr>
            </a:lvl5pPr>
            <a:lvl6pPr marL="342900" fontAlgn="base">
              <a:spcBef>
                <a:spcPct val="0"/>
              </a:spcBef>
              <a:spcAft>
                <a:spcPct val="0"/>
              </a:spcAft>
              <a:defRPr sz="3150">
                <a:solidFill>
                  <a:schemeClr val="lt1"/>
                </a:solidFill>
              </a:defRPr>
            </a:lvl6pPr>
            <a:lvl7pPr marL="685800" fontAlgn="base">
              <a:spcBef>
                <a:spcPct val="0"/>
              </a:spcBef>
              <a:spcAft>
                <a:spcPct val="0"/>
              </a:spcAft>
              <a:defRPr sz="3150">
                <a:solidFill>
                  <a:schemeClr val="lt1"/>
                </a:solidFill>
              </a:defRPr>
            </a:lvl7pPr>
            <a:lvl8pPr marL="1028700" fontAlgn="base">
              <a:spcBef>
                <a:spcPct val="0"/>
              </a:spcBef>
              <a:spcAft>
                <a:spcPct val="0"/>
              </a:spcAft>
              <a:defRPr sz="3150">
                <a:solidFill>
                  <a:schemeClr val="lt1"/>
                </a:solidFill>
              </a:defRPr>
            </a:lvl8pPr>
            <a:lvl9pPr marL="1371600" fontAlgn="base">
              <a:spcBef>
                <a:spcPct val="0"/>
              </a:spcBef>
              <a:spcAft>
                <a:spcPct val="0"/>
              </a:spcAft>
              <a:defRPr sz="3150">
                <a:solidFill>
                  <a:schemeClr val="lt1"/>
                </a:solidFill>
              </a:defRPr>
            </a:lvl9pPr>
          </a:lstStyle>
          <a:p>
            <a:r>
              <a:rPr lang="it-IT" sz="2200" dirty="0"/>
              <a:t>Conoscenze finanziarie percepite</a:t>
            </a:r>
            <a:endParaRPr lang="en-US" sz="2200" dirty="0"/>
          </a:p>
        </p:txBody>
      </p:sp>
    </p:spTree>
    <p:extLst>
      <p:ext uri="{BB962C8B-B14F-4D97-AF65-F5344CB8AC3E}">
        <p14:creationId xmlns:p14="http://schemas.microsoft.com/office/powerpoint/2010/main" val="314999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09600" y="6268860"/>
            <a:ext cx="2844800" cy="457200"/>
          </a:xfrm>
        </p:spPr>
        <p:txBody>
          <a:bodyPr/>
          <a:lstStyle/>
          <a:p>
            <a:fld id="{290D5630-5CA1-45F1-82AC-D1212EC0B3CD}" type="datetime1">
              <a:rPr lang="it-IT" smtClean="0"/>
              <a:t>12/02/2019</a:t>
            </a:fld>
            <a:endParaRPr lang="it-IT"/>
          </a:p>
        </p:txBody>
      </p:sp>
      <p:sp>
        <p:nvSpPr>
          <p:cNvPr id="4" name="Segnaposto numero diapositiva 3"/>
          <p:cNvSpPr>
            <a:spLocks noGrp="1"/>
          </p:cNvSpPr>
          <p:nvPr>
            <p:ph type="sldNum" sz="quarter" idx="12"/>
          </p:nvPr>
        </p:nvSpPr>
        <p:spPr/>
        <p:txBody>
          <a:bodyPr/>
          <a:lstStyle/>
          <a:p>
            <a:fld id="{4F71DC56-E921-476F-92E3-9B482B18FD93}" type="slidenum">
              <a:rPr lang="it-IT" smtClean="0"/>
              <a:t>29</a:t>
            </a:fld>
            <a:endParaRPr lang="it-IT"/>
          </a:p>
        </p:txBody>
      </p:sp>
      <p:sp>
        <p:nvSpPr>
          <p:cNvPr id="5" name="CasellaDiTesto 4"/>
          <p:cNvSpPr txBox="1"/>
          <p:nvPr/>
        </p:nvSpPr>
        <p:spPr>
          <a:xfrm>
            <a:off x="734292" y="301385"/>
            <a:ext cx="10487890" cy="59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fontAlgn="base">
              <a:spcBef>
                <a:spcPct val="0"/>
              </a:spcBef>
              <a:spcAft>
                <a:spcPct val="0"/>
              </a:spcAft>
              <a:defRPr sz="3400" b="1">
                <a:solidFill>
                  <a:srgbClr val="002060"/>
                </a:solidFill>
                <a:latin typeface="Arial Narrow" pitchFamily="34" charset="0"/>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dirty="0"/>
              <a:t>Quanto ne sanno gli investitori italiani?</a:t>
            </a:r>
          </a:p>
        </p:txBody>
      </p:sp>
      <p:sp>
        <p:nvSpPr>
          <p:cNvPr id="7" name="CasellaDiTesto 6"/>
          <p:cNvSpPr txBox="1"/>
          <p:nvPr/>
        </p:nvSpPr>
        <p:spPr>
          <a:xfrm>
            <a:off x="253999" y="5641241"/>
            <a:ext cx="445654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200" dirty="0"/>
              <a:t>Paola Soccorso</a:t>
            </a:r>
          </a:p>
          <a:p>
            <a:r>
              <a:rPr lang="it-IT" sz="1200" dirty="0"/>
              <a:t>Rapporto </a:t>
            </a:r>
            <a:r>
              <a:rPr lang="it-IT" sz="1200" dirty="0" err="1"/>
              <a:t>Consob</a:t>
            </a:r>
            <a:r>
              <a:rPr lang="it-IT" sz="1200" dirty="0"/>
              <a:t> 2018</a:t>
            </a:r>
          </a:p>
          <a:p>
            <a:r>
              <a:rPr lang="it-IT" sz="1200" dirty="0"/>
              <a:t>Le scelte di investimento delle famiglie italiane</a:t>
            </a:r>
            <a:endParaRPr lang="en-US" sz="1200" dirty="0"/>
          </a:p>
          <a:p>
            <a:r>
              <a:rPr lang="it-IT" sz="1200" dirty="0"/>
              <a:t>Cagliari, 29 ottobre 2018</a:t>
            </a:r>
          </a:p>
        </p:txBody>
      </p:sp>
      <p:sp>
        <p:nvSpPr>
          <p:cNvPr id="10" name="Segnaposto testo 10"/>
          <p:cNvSpPr txBox="1">
            <a:spLocks/>
          </p:cNvSpPr>
          <p:nvPr/>
        </p:nvSpPr>
        <p:spPr bwMode="auto">
          <a:xfrm rot="10800000" flipV="1">
            <a:off x="496599" y="2009647"/>
            <a:ext cx="2218892" cy="1615827"/>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defPPr>
              <a:defRPr lang="it-IT"/>
            </a:defPPr>
            <a:lvl1pPr algn="ctr" fontAlgn="base">
              <a:lnSpc>
                <a:spcPct val="150000"/>
              </a:lnSpc>
              <a:spcBef>
                <a:spcPct val="0"/>
              </a:spcBef>
              <a:spcAft>
                <a:spcPct val="0"/>
              </a:spcAft>
              <a:defRPr sz="2200" b="1">
                <a:solidFill>
                  <a:schemeClr val="lt1"/>
                </a:solidFill>
              </a:defRPr>
            </a:lvl1pPr>
            <a:lvl2pPr fontAlgn="base">
              <a:spcBef>
                <a:spcPct val="0"/>
              </a:spcBef>
              <a:spcAft>
                <a:spcPct val="0"/>
              </a:spcAft>
              <a:defRPr sz="3100">
                <a:solidFill>
                  <a:schemeClr val="lt1"/>
                </a:solidFill>
              </a:defRPr>
            </a:lvl2pPr>
            <a:lvl3pPr fontAlgn="base">
              <a:spcBef>
                <a:spcPct val="0"/>
              </a:spcBef>
              <a:spcAft>
                <a:spcPct val="0"/>
              </a:spcAft>
              <a:defRPr sz="3100">
                <a:solidFill>
                  <a:schemeClr val="lt1"/>
                </a:solidFill>
              </a:defRPr>
            </a:lvl3pPr>
            <a:lvl4pPr fontAlgn="base">
              <a:spcBef>
                <a:spcPct val="0"/>
              </a:spcBef>
              <a:spcAft>
                <a:spcPct val="0"/>
              </a:spcAft>
              <a:defRPr sz="3100">
                <a:solidFill>
                  <a:schemeClr val="lt1"/>
                </a:solidFill>
              </a:defRPr>
            </a:lvl4pPr>
            <a:lvl5pPr fontAlgn="base">
              <a:spcBef>
                <a:spcPct val="0"/>
              </a:spcBef>
              <a:spcAft>
                <a:spcPct val="0"/>
              </a:spcAft>
              <a:defRPr sz="3100">
                <a:solidFill>
                  <a:schemeClr val="lt1"/>
                </a:solidFill>
              </a:defRPr>
            </a:lvl5pPr>
            <a:lvl6pPr marL="342900" fontAlgn="base">
              <a:spcBef>
                <a:spcPct val="0"/>
              </a:spcBef>
              <a:spcAft>
                <a:spcPct val="0"/>
              </a:spcAft>
              <a:defRPr sz="3150">
                <a:solidFill>
                  <a:schemeClr val="lt1"/>
                </a:solidFill>
              </a:defRPr>
            </a:lvl6pPr>
            <a:lvl7pPr marL="685800" fontAlgn="base">
              <a:spcBef>
                <a:spcPct val="0"/>
              </a:spcBef>
              <a:spcAft>
                <a:spcPct val="0"/>
              </a:spcAft>
              <a:defRPr sz="3150">
                <a:solidFill>
                  <a:schemeClr val="lt1"/>
                </a:solidFill>
              </a:defRPr>
            </a:lvl7pPr>
            <a:lvl8pPr marL="1028700" fontAlgn="base">
              <a:spcBef>
                <a:spcPct val="0"/>
              </a:spcBef>
              <a:spcAft>
                <a:spcPct val="0"/>
              </a:spcAft>
              <a:defRPr sz="3150">
                <a:solidFill>
                  <a:schemeClr val="lt1"/>
                </a:solidFill>
              </a:defRPr>
            </a:lvl8pPr>
            <a:lvl9pPr marL="1371600" fontAlgn="base">
              <a:spcBef>
                <a:spcPct val="0"/>
              </a:spcBef>
              <a:spcAft>
                <a:spcPct val="0"/>
              </a:spcAft>
              <a:defRPr sz="3150">
                <a:solidFill>
                  <a:schemeClr val="lt1"/>
                </a:solidFill>
              </a:defRPr>
            </a:lvl9pPr>
          </a:lstStyle>
          <a:p>
            <a:r>
              <a:rPr lang="it-IT" dirty="0"/>
              <a:t>Conoscenze finanziarie reali</a:t>
            </a:r>
            <a:endParaRPr lang="en-US"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2816" y="1195658"/>
            <a:ext cx="8748000" cy="421222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678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9347200" y="6243639"/>
            <a:ext cx="2844800" cy="457200"/>
          </a:xfrm>
        </p:spPr>
        <p:txBody>
          <a:bodyPr/>
          <a:lstStyle/>
          <a:p>
            <a:fld id="{B4B09C3A-48A7-204C-9F3D-940FCF15B091}" type="slidenum">
              <a:rPr lang="it-IT" smtClean="0">
                <a:solidFill>
                  <a:prstClr val="white"/>
                </a:solidFill>
              </a:rPr>
              <a:pPr/>
              <a:t>3</a:t>
            </a:fld>
            <a:endParaRPr lang="it-IT">
              <a:solidFill>
                <a:prstClr val="white"/>
              </a:solidFill>
            </a:endParaRPr>
          </a:p>
        </p:txBody>
      </p:sp>
      <p:sp>
        <p:nvSpPr>
          <p:cNvPr id="5" name="Titolo 4"/>
          <p:cNvSpPr>
            <a:spLocks noGrp="1"/>
          </p:cNvSpPr>
          <p:nvPr>
            <p:ph type="title" idx="4294967295"/>
          </p:nvPr>
        </p:nvSpPr>
        <p:spPr>
          <a:xfrm>
            <a:off x="7181121" y="914401"/>
            <a:ext cx="4332158" cy="4504856"/>
          </a:xfrm>
          <a:prstGeom prst="rect">
            <a:avLst/>
          </a:prstGeom>
          <a:solidFill>
            <a:srgbClr val="002060"/>
          </a:solidFill>
          <a:ln/>
        </p:spPr>
        <p:style>
          <a:lnRef idx="0">
            <a:schemeClr val="accent3"/>
          </a:lnRef>
          <a:fillRef idx="3">
            <a:schemeClr val="accent3"/>
          </a:fillRef>
          <a:effectRef idx="3">
            <a:schemeClr val="accent3"/>
          </a:effectRef>
          <a:fontRef idx="minor">
            <a:schemeClr val="lt1"/>
          </a:fontRef>
        </p:style>
        <p:txBody>
          <a:bodyPr anchor="ctr"/>
          <a:lstStyle/>
          <a:p>
            <a:pPr algn="ctr">
              <a:lnSpc>
                <a:spcPct val="150000"/>
              </a:lnSpc>
            </a:pPr>
            <a:r>
              <a:rPr lang="it-IT" b="1" dirty="0">
                <a:solidFill>
                  <a:schemeClr val="bg1"/>
                </a:solidFill>
              </a:rPr>
              <a:t>La situazione a livello economico e il nuovo contesto demografico</a:t>
            </a:r>
          </a:p>
        </p:txBody>
      </p:sp>
      <p:pic>
        <p:nvPicPr>
          <p:cNvPr id="3" name="Immagine 2"/>
          <p:cNvPicPr>
            <a:picLocks noChangeAspect="1"/>
          </p:cNvPicPr>
          <p:nvPr/>
        </p:nvPicPr>
        <p:blipFill>
          <a:blip r:embed="rId2"/>
          <a:stretch>
            <a:fillRect/>
          </a:stretch>
        </p:blipFill>
        <p:spPr>
          <a:xfrm>
            <a:off x="824209" y="809156"/>
            <a:ext cx="5501639" cy="4610100"/>
          </a:xfrm>
          <a:prstGeom prst="rect">
            <a:avLst/>
          </a:prstGeom>
        </p:spPr>
      </p:pic>
      <p:sp>
        <p:nvSpPr>
          <p:cNvPr id="4" name="Segnaposto data 3"/>
          <p:cNvSpPr>
            <a:spLocks noGrp="1"/>
          </p:cNvSpPr>
          <p:nvPr>
            <p:ph type="dt" sz="half" idx="10"/>
          </p:nvPr>
        </p:nvSpPr>
        <p:spPr/>
        <p:txBody>
          <a:bodyPr/>
          <a:lstStyle/>
          <a:p>
            <a:fld id="{40EA46CE-2AE2-4BB1-87A8-A6831BFF2750}" type="datetime1">
              <a:rPr lang="it-IT" smtClean="0"/>
              <a:t>12/02/2019</a:t>
            </a:fld>
            <a:endParaRPr lang="en-US"/>
          </a:p>
        </p:txBody>
      </p:sp>
    </p:spTree>
    <p:extLst>
      <p:ext uri="{BB962C8B-B14F-4D97-AF65-F5344CB8AC3E}">
        <p14:creationId xmlns:p14="http://schemas.microsoft.com/office/powerpoint/2010/main" val="4079959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997527" y="326728"/>
            <a:ext cx="9088582"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3100" b="1">
                <a:solidFill>
                  <a:srgbClr val="002060"/>
                </a:solidFill>
                <a:latin typeface="+mj-lt"/>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sz="3400" dirty="0"/>
              <a:t>Alcuni errori tipici del «fai da te»: la liquidità</a:t>
            </a:r>
            <a:endParaRPr lang="en-US" sz="3400" dirty="0"/>
          </a:p>
        </p:txBody>
      </p:sp>
      <p:pic>
        <p:nvPicPr>
          <p:cNvPr id="2" name="Immagine 1"/>
          <p:cNvPicPr>
            <a:picLocks noChangeAspect="1"/>
          </p:cNvPicPr>
          <p:nvPr/>
        </p:nvPicPr>
        <p:blipFill>
          <a:blip r:embed="rId2"/>
          <a:stretch>
            <a:fillRect/>
          </a:stretch>
        </p:blipFill>
        <p:spPr>
          <a:xfrm>
            <a:off x="997527" y="1233056"/>
            <a:ext cx="9906000" cy="4779818"/>
          </a:xfrm>
          <a:prstGeom prst="rect">
            <a:avLst/>
          </a:prstGeom>
          <a:ln w="88900" cap="sq" cmpd="thickThin">
            <a:solidFill>
              <a:srgbClr val="000000"/>
            </a:solidFill>
            <a:prstDash val="solid"/>
            <a:miter lim="800000"/>
          </a:ln>
          <a:effectLst>
            <a:innerShdw blurRad="76200">
              <a:srgbClr val="000000"/>
            </a:innerShdw>
          </a:effectLst>
        </p:spPr>
      </p:pic>
      <p:sp>
        <p:nvSpPr>
          <p:cNvPr id="4" name="CasellaDiTesto 3"/>
          <p:cNvSpPr txBox="1"/>
          <p:nvPr/>
        </p:nvSpPr>
        <p:spPr>
          <a:xfrm>
            <a:off x="609600" y="6243638"/>
            <a:ext cx="5818058" cy="276999"/>
          </a:xfrm>
          <a:prstGeom prst="rect">
            <a:avLst/>
          </a:prstGeom>
          <a:noFill/>
        </p:spPr>
        <p:txBody>
          <a:bodyPr wrap="square" rtlCol="0">
            <a:spAutoFit/>
          </a:bodyPr>
          <a:lstStyle/>
          <a:p>
            <a:r>
              <a:rPr lang="it-IT" sz="1200" dirty="0"/>
              <a:t>Fonte: Banca d’Italia</a:t>
            </a:r>
          </a:p>
        </p:txBody>
      </p:sp>
      <p:sp>
        <p:nvSpPr>
          <p:cNvPr id="3" name="Segnaposto data 2"/>
          <p:cNvSpPr>
            <a:spLocks noGrp="1"/>
          </p:cNvSpPr>
          <p:nvPr>
            <p:ph type="dt" sz="half" idx="10"/>
          </p:nvPr>
        </p:nvSpPr>
        <p:spPr/>
        <p:txBody>
          <a:bodyPr/>
          <a:lstStyle/>
          <a:p>
            <a:fld id="{B69E3C83-2550-4005-99B8-98CDE68C2144}" type="datetime1">
              <a:rPr lang="it-IT" smtClean="0"/>
              <a:t>12/02/2019</a:t>
            </a:fld>
            <a:endParaRPr lang="it-IT"/>
          </a:p>
        </p:txBody>
      </p:sp>
      <p:sp>
        <p:nvSpPr>
          <p:cNvPr id="6" name="Segnaposto numero diapositiva 5"/>
          <p:cNvSpPr>
            <a:spLocks noGrp="1"/>
          </p:cNvSpPr>
          <p:nvPr>
            <p:ph type="sldNum" sz="quarter" idx="12"/>
          </p:nvPr>
        </p:nvSpPr>
        <p:spPr/>
        <p:txBody>
          <a:bodyPr/>
          <a:lstStyle/>
          <a:p>
            <a:fld id="{4F71DC56-E921-476F-92E3-9B482B18FD93}" type="slidenum">
              <a:rPr lang="it-IT" smtClean="0"/>
              <a:t>30</a:t>
            </a:fld>
            <a:endParaRPr lang="it-IT"/>
          </a:p>
        </p:txBody>
      </p:sp>
    </p:spTree>
    <p:extLst>
      <p:ext uri="{BB962C8B-B14F-4D97-AF65-F5344CB8AC3E}">
        <p14:creationId xmlns:p14="http://schemas.microsoft.com/office/powerpoint/2010/main" val="3064724130"/>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858982" y="326728"/>
            <a:ext cx="10723417"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3100" b="1">
                <a:solidFill>
                  <a:srgbClr val="002060"/>
                </a:solidFill>
                <a:latin typeface="+mj-lt"/>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sz="3400" dirty="0"/>
              <a:t>Alcuni errori tipici del «fai da te»: il timing</a:t>
            </a:r>
            <a:endParaRPr lang="en-US" sz="3400" dirty="0"/>
          </a:p>
        </p:txBody>
      </p:sp>
      <p:sp>
        <p:nvSpPr>
          <p:cNvPr id="3" name="Segnaposto data 2"/>
          <p:cNvSpPr>
            <a:spLocks noGrp="1"/>
          </p:cNvSpPr>
          <p:nvPr>
            <p:ph type="dt" sz="half" idx="10"/>
          </p:nvPr>
        </p:nvSpPr>
        <p:spPr/>
        <p:txBody>
          <a:bodyPr/>
          <a:lstStyle/>
          <a:p>
            <a:fld id="{1D5F195C-0BF6-415B-B524-889756033F28}" type="datetime1">
              <a:rPr lang="it-IT" smtClean="0"/>
              <a:t>12/02/2019</a:t>
            </a:fld>
            <a:endParaRPr lang="it-IT"/>
          </a:p>
        </p:txBody>
      </p:sp>
      <p:sp>
        <p:nvSpPr>
          <p:cNvPr id="6" name="Segnaposto numero diapositiva 5"/>
          <p:cNvSpPr>
            <a:spLocks noGrp="1"/>
          </p:cNvSpPr>
          <p:nvPr>
            <p:ph type="sldNum" sz="quarter" idx="12"/>
          </p:nvPr>
        </p:nvSpPr>
        <p:spPr/>
        <p:txBody>
          <a:bodyPr/>
          <a:lstStyle/>
          <a:p>
            <a:fld id="{4F71DC56-E921-476F-92E3-9B482B18FD93}" type="slidenum">
              <a:rPr lang="it-IT" smtClean="0"/>
              <a:t>31</a:t>
            </a:fld>
            <a:endParaRPr lang="it-IT"/>
          </a:p>
        </p:txBody>
      </p:sp>
      <p:pic>
        <p:nvPicPr>
          <p:cNvPr id="7" name="Immagine 6"/>
          <p:cNvPicPr>
            <a:picLocks noChangeAspect="1"/>
          </p:cNvPicPr>
          <p:nvPr/>
        </p:nvPicPr>
        <p:blipFill>
          <a:blip r:embed="rId2"/>
          <a:stretch>
            <a:fillRect/>
          </a:stretch>
        </p:blipFill>
        <p:spPr>
          <a:xfrm>
            <a:off x="858982" y="1231706"/>
            <a:ext cx="10307781" cy="4671579"/>
          </a:xfrm>
          <a:prstGeom prst="rect">
            <a:avLst/>
          </a:prstGeom>
          <a:ln w="88900" cap="sq" cmpd="thickThin">
            <a:solidFill>
              <a:srgbClr val="000000"/>
            </a:solidFill>
            <a:prstDash val="solid"/>
            <a:miter lim="800000"/>
          </a:ln>
          <a:effectLst>
            <a:innerShdw blurRad="76200">
              <a:srgbClr val="000000"/>
            </a:innerShdw>
          </a:effectLst>
        </p:spPr>
      </p:pic>
      <p:sp>
        <p:nvSpPr>
          <p:cNvPr id="9" name="CasellaDiTesto 8"/>
          <p:cNvSpPr txBox="1"/>
          <p:nvPr/>
        </p:nvSpPr>
        <p:spPr>
          <a:xfrm>
            <a:off x="609600" y="6243638"/>
            <a:ext cx="5818058" cy="276999"/>
          </a:xfrm>
          <a:prstGeom prst="rect">
            <a:avLst/>
          </a:prstGeom>
          <a:noFill/>
        </p:spPr>
        <p:txBody>
          <a:bodyPr wrap="square" rtlCol="0">
            <a:spAutoFit/>
          </a:bodyPr>
          <a:lstStyle/>
          <a:p>
            <a:r>
              <a:rPr lang="it-IT" sz="1200" dirty="0"/>
              <a:t>Fonte: </a:t>
            </a:r>
            <a:r>
              <a:rPr lang="it-IT" sz="1200" dirty="0" err="1"/>
              <a:t>Vanguard</a:t>
            </a:r>
            <a:endParaRPr lang="it-IT" sz="1200" dirty="0"/>
          </a:p>
        </p:txBody>
      </p:sp>
    </p:spTree>
    <p:extLst>
      <p:ext uri="{BB962C8B-B14F-4D97-AF65-F5344CB8AC3E}">
        <p14:creationId xmlns:p14="http://schemas.microsoft.com/office/powerpoint/2010/main" val="3319965281"/>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858982" y="326728"/>
            <a:ext cx="10723417"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3100" b="1">
                <a:solidFill>
                  <a:srgbClr val="002060"/>
                </a:solidFill>
                <a:latin typeface="+mj-lt"/>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sz="3400" dirty="0"/>
              <a:t>Alcuni errori tipici del «fai da te»: il panico</a:t>
            </a:r>
            <a:endParaRPr lang="en-US" sz="3400" dirty="0"/>
          </a:p>
        </p:txBody>
      </p:sp>
      <p:sp>
        <p:nvSpPr>
          <p:cNvPr id="3" name="Segnaposto data 2"/>
          <p:cNvSpPr>
            <a:spLocks noGrp="1"/>
          </p:cNvSpPr>
          <p:nvPr>
            <p:ph type="dt" sz="half" idx="10"/>
          </p:nvPr>
        </p:nvSpPr>
        <p:spPr/>
        <p:txBody>
          <a:bodyPr/>
          <a:lstStyle/>
          <a:p>
            <a:fld id="{652482C3-236E-4E42-B35D-05793301CB53}" type="datetime1">
              <a:rPr lang="it-IT" smtClean="0"/>
              <a:t>12/02/2019</a:t>
            </a:fld>
            <a:endParaRPr lang="it-IT"/>
          </a:p>
        </p:txBody>
      </p:sp>
      <p:sp>
        <p:nvSpPr>
          <p:cNvPr id="6" name="Segnaposto numero diapositiva 5"/>
          <p:cNvSpPr>
            <a:spLocks noGrp="1"/>
          </p:cNvSpPr>
          <p:nvPr>
            <p:ph type="sldNum" sz="quarter" idx="12"/>
          </p:nvPr>
        </p:nvSpPr>
        <p:spPr/>
        <p:txBody>
          <a:bodyPr/>
          <a:lstStyle/>
          <a:p>
            <a:fld id="{4F71DC56-E921-476F-92E3-9B482B18FD93}" type="slidenum">
              <a:rPr lang="it-IT" smtClean="0"/>
              <a:t>32</a:t>
            </a:fld>
            <a:endParaRPr lang="it-IT"/>
          </a:p>
        </p:txBody>
      </p:sp>
      <p:pic>
        <p:nvPicPr>
          <p:cNvPr id="10" name="Immagine 9"/>
          <p:cNvPicPr>
            <a:picLocks noChangeAspect="1"/>
          </p:cNvPicPr>
          <p:nvPr/>
        </p:nvPicPr>
        <p:blipFill>
          <a:blip r:embed="rId2"/>
          <a:stretch>
            <a:fillRect/>
          </a:stretch>
        </p:blipFill>
        <p:spPr>
          <a:xfrm>
            <a:off x="4012538" y="1248975"/>
            <a:ext cx="7569861" cy="3492705"/>
          </a:xfrm>
          <a:prstGeom prst="rect">
            <a:avLst/>
          </a:prstGeom>
          <a:ln w="88900" cap="sq" cmpd="thickThin">
            <a:solidFill>
              <a:srgbClr val="000000"/>
            </a:solidFill>
            <a:prstDash val="solid"/>
            <a:miter lim="800000"/>
          </a:ln>
          <a:effectLst>
            <a:innerShdw blurRad="76200">
              <a:srgbClr val="000000"/>
            </a:innerShdw>
          </a:effectLst>
        </p:spPr>
      </p:pic>
      <p:pic>
        <p:nvPicPr>
          <p:cNvPr id="11" name="Immagine 10"/>
          <p:cNvPicPr>
            <a:picLocks noChangeAspect="1"/>
          </p:cNvPicPr>
          <p:nvPr/>
        </p:nvPicPr>
        <p:blipFill rotWithShape="1">
          <a:blip r:embed="rId3"/>
          <a:srcRect t="15131"/>
          <a:stretch/>
        </p:blipFill>
        <p:spPr>
          <a:xfrm>
            <a:off x="482270" y="5094540"/>
            <a:ext cx="11227460" cy="995869"/>
          </a:xfrm>
          <a:prstGeom prst="rect">
            <a:avLst/>
          </a:prstGeom>
        </p:spPr>
      </p:pic>
    </p:spTree>
    <p:extLst>
      <p:ext uri="{BB962C8B-B14F-4D97-AF65-F5344CB8AC3E}">
        <p14:creationId xmlns:p14="http://schemas.microsoft.com/office/powerpoint/2010/main" val="320535677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0D97B12-C15D-4E83-8222-CD06165125EA}" type="slidenum">
              <a:rPr lang="en-US" sz="1200">
                <a:latin typeface="Garamond" pitchFamily="18" charset="0"/>
              </a:rPr>
              <a:pPr eaLnBrk="1" hangingPunct="1"/>
              <a:t>33</a:t>
            </a:fld>
            <a:endParaRPr lang="en-US" sz="1200">
              <a:latin typeface="Garamond" pitchFamily="18" charset="0"/>
            </a:endParaRPr>
          </a:p>
        </p:txBody>
      </p:sp>
      <p:sp>
        <p:nvSpPr>
          <p:cNvPr id="70659" name="Rectangle 3"/>
          <p:cNvSpPr>
            <a:spLocks noGrp="1" noChangeArrowheads="1"/>
          </p:cNvSpPr>
          <p:nvPr>
            <p:ph type="ctrTitle" idx="4294967295"/>
          </p:nvPr>
        </p:nvSpPr>
        <p:spPr>
          <a:xfrm>
            <a:off x="6023992" y="1124744"/>
            <a:ext cx="5702424" cy="3743325"/>
          </a:xfrm>
          <a:solidFill>
            <a:srgbClr val="002060"/>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ctr" eaLnBrk="1" hangingPunct="1">
              <a:lnSpc>
                <a:spcPct val="150000"/>
              </a:lnSpc>
            </a:pPr>
            <a:r>
              <a:rPr lang="it-IT" sz="3400" b="1" dirty="0">
                <a:solidFill>
                  <a:schemeClr val="bg1"/>
                </a:solidFill>
                <a:latin typeface="Arial" pitchFamily="34" charset="0"/>
              </a:rPr>
              <a:t>La disintermediazione della banca: nuovi intermediari e nuovi mercati</a:t>
            </a:r>
            <a:endParaRPr lang="en-US" sz="3400" b="1" i="1" dirty="0">
              <a:solidFill>
                <a:schemeClr val="bg1"/>
              </a:solidFill>
              <a:latin typeface="Arial" pitchFamily="34" charset="0"/>
            </a:endParaRPr>
          </a:p>
        </p:txBody>
      </p:sp>
      <p:pic>
        <p:nvPicPr>
          <p:cNvPr id="5" name="Picture 2" descr="Risultati immagini per financial mark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1124744"/>
            <a:ext cx="4896544"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811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9376" y="1844824"/>
            <a:ext cx="2952328" cy="2304256"/>
          </a:xfrm>
        </p:spPr>
        <p:style>
          <a:lnRef idx="2">
            <a:schemeClr val="accent2">
              <a:shade val="50000"/>
            </a:schemeClr>
          </a:lnRef>
          <a:fillRef idx="1">
            <a:schemeClr val="accent2"/>
          </a:fillRef>
          <a:effectRef idx="0">
            <a:schemeClr val="accent2"/>
          </a:effectRef>
          <a:fontRef idx="minor">
            <a:schemeClr val="lt1"/>
          </a:fontRef>
        </p:style>
        <p:txBody>
          <a:bodyPr/>
          <a:lstStyle/>
          <a:p>
            <a:pPr algn="ctr">
              <a:lnSpc>
                <a:spcPct val="150000"/>
              </a:lnSpc>
            </a:pPr>
            <a:r>
              <a:rPr lang="it-IT" sz="2133" b="1" dirty="0"/>
              <a:t>Le 5 forze di Porter: cosa ne possiamo dedurre per il settore bancario italiano?</a:t>
            </a:r>
            <a:endParaRPr lang="en-US" sz="2133" b="1" dirty="0"/>
          </a:p>
        </p:txBody>
      </p:sp>
      <p:pic>
        <p:nvPicPr>
          <p:cNvPr id="6146" name="Picture 2" descr="http://www.studiocanuto.com/wordpress/wp-content/uploads/2012/11/Modello-di-Por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836712"/>
            <a:ext cx="8136904" cy="482453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84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CD49368-2043-4F7F-B26D-B998192AE7C5}" type="slidenum">
              <a:rPr lang="it-IT" smtClean="0"/>
              <a:pPr/>
              <a:t>35</a:t>
            </a:fld>
            <a:endParaRPr lang="it-IT"/>
          </a:p>
        </p:txBody>
      </p:sp>
      <p:pic>
        <p:nvPicPr>
          <p:cNvPr id="5" name="Immagine 4"/>
          <p:cNvPicPr>
            <a:picLocks noChangeAspect="1"/>
          </p:cNvPicPr>
          <p:nvPr/>
        </p:nvPicPr>
        <p:blipFill rotWithShape="1">
          <a:blip r:embed="rId2"/>
          <a:srcRect l="1392" t="2361" r="2697" b="4732"/>
          <a:stretch/>
        </p:blipFill>
        <p:spPr>
          <a:xfrm>
            <a:off x="522387" y="1340768"/>
            <a:ext cx="11147226" cy="4083002"/>
          </a:xfrm>
          <a:prstGeom prst="rect">
            <a:avLst/>
          </a:prstGeom>
          <a:ln w="88900" cap="sq" cmpd="thickThin">
            <a:solidFill>
              <a:srgbClr val="000000"/>
            </a:solidFill>
            <a:prstDash val="solid"/>
            <a:miter lim="800000"/>
          </a:ln>
          <a:effectLst>
            <a:innerShdw blurRad="76200">
              <a:srgbClr val="000000"/>
            </a:innerShdw>
          </a:effectLst>
        </p:spPr>
      </p:pic>
      <p:sp>
        <p:nvSpPr>
          <p:cNvPr id="6" name="Titolo 1"/>
          <p:cNvSpPr txBox="1">
            <a:spLocks/>
          </p:cNvSpPr>
          <p:nvPr/>
        </p:nvSpPr>
        <p:spPr bwMode="auto">
          <a:xfrm>
            <a:off x="1981200" y="426459"/>
            <a:ext cx="8229600" cy="527050"/>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prstTxWarp prst="textNoShape">
              <a:avLst/>
            </a:prstTxWarp>
          </a:bodyPr>
          <a:lstStyle>
            <a:lvl1pPr algn="ctr" fontAlgn="base">
              <a:spcBef>
                <a:spcPct val="0"/>
              </a:spcBef>
              <a:spcAft>
                <a:spcPct val="0"/>
              </a:spcAft>
              <a:defRPr sz="2550" b="1">
                <a:solidFill>
                  <a:schemeClr val="lt1"/>
                </a:solidFill>
              </a:defRPr>
            </a:lvl1pPr>
            <a:lvl2pPr fontAlgn="base">
              <a:spcBef>
                <a:spcPct val="0"/>
              </a:spcBef>
              <a:spcAft>
                <a:spcPct val="0"/>
              </a:spcAft>
              <a:defRPr sz="2325">
                <a:solidFill>
                  <a:schemeClr val="lt1"/>
                </a:solidFill>
              </a:defRPr>
            </a:lvl2pPr>
            <a:lvl3pPr fontAlgn="base">
              <a:spcBef>
                <a:spcPct val="0"/>
              </a:spcBef>
              <a:spcAft>
                <a:spcPct val="0"/>
              </a:spcAft>
              <a:defRPr sz="2325">
                <a:solidFill>
                  <a:schemeClr val="lt1"/>
                </a:solidFill>
              </a:defRPr>
            </a:lvl3pPr>
            <a:lvl4pPr fontAlgn="base">
              <a:spcBef>
                <a:spcPct val="0"/>
              </a:spcBef>
              <a:spcAft>
                <a:spcPct val="0"/>
              </a:spcAft>
              <a:defRPr sz="2325">
                <a:solidFill>
                  <a:schemeClr val="lt1"/>
                </a:solidFill>
              </a:defRPr>
            </a:lvl4pPr>
            <a:lvl5pPr fontAlgn="base">
              <a:spcBef>
                <a:spcPct val="0"/>
              </a:spcBef>
              <a:spcAft>
                <a:spcPct val="0"/>
              </a:spcAft>
              <a:defRPr sz="2325">
                <a:solidFill>
                  <a:schemeClr val="lt1"/>
                </a:solidFill>
              </a:defRPr>
            </a:lvl5pPr>
            <a:lvl6pPr marL="257175" fontAlgn="base">
              <a:spcBef>
                <a:spcPct val="0"/>
              </a:spcBef>
              <a:spcAft>
                <a:spcPct val="0"/>
              </a:spcAft>
              <a:defRPr sz="2363">
                <a:solidFill>
                  <a:schemeClr val="lt1"/>
                </a:solidFill>
              </a:defRPr>
            </a:lvl6pPr>
            <a:lvl7pPr marL="514350" fontAlgn="base">
              <a:spcBef>
                <a:spcPct val="0"/>
              </a:spcBef>
              <a:spcAft>
                <a:spcPct val="0"/>
              </a:spcAft>
              <a:defRPr sz="2363">
                <a:solidFill>
                  <a:schemeClr val="lt1"/>
                </a:solidFill>
              </a:defRPr>
            </a:lvl7pPr>
            <a:lvl8pPr marL="771525" fontAlgn="base">
              <a:spcBef>
                <a:spcPct val="0"/>
              </a:spcBef>
              <a:spcAft>
                <a:spcPct val="0"/>
              </a:spcAft>
              <a:defRPr sz="2363">
                <a:solidFill>
                  <a:schemeClr val="lt1"/>
                </a:solidFill>
              </a:defRPr>
            </a:lvl8pPr>
            <a:lvl9pPr marL="1028700" fontAlgn="base">
              <a:spcBef>
                <a:spcPct val="0"/>
              </a:spcBef>
              <a:spcAft>
                <a:spcPct val="0"/>
              </a:spcAft>
              <a:defRPr sz="2363">
                <a:solidFill>
                  <a:schemeClr val="lt1"/>
                </a:solidFill>
              </a:defRPr>
            </a:lvl9pPr>
          </a:lstStyle>
          <a:p>
            <a:r>
              <a:rPr lang="it-IT" dirty="0"/>
              <a:t>Fenomeni crescenti di disintermediazione bancaria</a:t>
            </a:r>
          </a:p>
        </p:txBody>
      </p:sp>
    </p:spTree>
    <p:extLst>
      <p:ext uri="{BB962C8B-B14F-4D97-AF65-F5344CB8AC3E}">
        <p14:creationId xmlns:p14="http://schemas.microsoft.com/office/powerpoint/2010/main" val="1074262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CD49368-2043-4F7F-B26D-B998192AE7C5}" type="slidenum">
              <a:rPr lang="it-IT" smtClean="0"/>
              <a:pPr/>
              <a:t>36</a:t>
            </a:fld>
            <a:endParaRPr lang="it-IT"/>
          </a:p>
        </p:txBody>
      </p:sp>
      <p:pic>
        <p:nvPicPr>
          <p:cNvPr id="4" name="Immagine 3"/>
          <p:cNvPicPr>
            <a:picLocks noChangeAspect="1"/>
          </p:cNvPicPr>
          <p:nvPr/>
        </p:nvPicPr>
        <p:blipFill>
          <a:blip r:embed="rId2"/>
          <a:stretch>
            <a:fillRect/>
          </a:stretch>
        </p:blipFill>
        <p:spPr>
          <a:xfrm>
            <a:off x="2033727" y="1064713"/>
            <a:ext cx="8124546" cy="4972832"/>
          </a:xfrm>
          <a:prstGeom prst="rect">
            <a:avLst/>
          </a:prstGeom>
          <a:ln w="88900" cap="sq" cmpd="thickThin">
            <a:solidFill>
              <a:srgbClr val="000000"/>
            </a:solidFill>
            <a:prstDash val="solid"/>
            <a:miter lim="800000"/>
          </a:ln>
          <a:effectLst>
            <a:innerShdw blurRad="76200">
              <a:srgbClr val="000000"/>
            </a:innerShdw>
          </a:effectLst>
        </p:spPr>
      </p:pic>
      <p:sp>
        <p:nvSpPr>
          <p:cNvPr id="6" name="Titolo 1"/>
          <p:cNvSpPr txBox="1">
            <a:spLocks/>
          </p:cNvSpPr>
          <p:nvPr/>
        </p:nvSpPr>
        <p:spPr bwMode="auto">
          <a:xfrm>
            <a:off x="1981200" y="351303"/>
            <a:ext cx="8229600" cy="527050"/>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prstTxWarp prst="textNoShape">
              <a:avLst/>
            </a:prstTxWarp>
          </a:bodyPr>
          <a:lstStyle>
            <a:lvl1pPr algn="ctr" fontAlgn="base">
              <a:spcBef>
                <a:spcPct val="0"/>
              </a:spcBef>
              <a:spcAft>
                <a:spcPct val="0"/>
              </a:spcAft>
              <a:defRPr sz="2550" b="1">
                <a:solidFill>
                  <a:schemeClr val="lt1"/>
                </a:solidFill>
              </a:defRPr>
            </a:lvl1pPr>
            <a:lvl2pPr fontAlgn="base">
              <a:spcBef>
                <a:spcPct val="0"/>
              </a:spcBef>
              <a:spcAft>
                <a:spcPct val="0"/>
              </a:spcAft>
              <a:defRPr sz="2325">
                <a:solidFill>
                  <a:schemeClr val="lt1"/>
                </a:solidFill>
              </a:defRPr>
            </a:lvl2pPr>
            <a:lvl3pPr fontAlgn="base">
              <a:spcBef>
                <a:spcPct val="0"/>
              </a:spcBef>
              <a:spcAft>
                <a:spcPct val="0"/>
              </a:spcAft>
              <a:defRPr sz="2325">
                <a:solidFill>
                  <a:schemeClr val="lt1"/>
                </a:solidFill>
              </a:defRPr>
            </a:lvl3pPr>
            <a:lvl4pPr fontAlgn="base">
              <a:spcBef>
                <a:spcPct val="0"/>
              </a:spcBef>
              <a:spcAft>
                <a:spcPct val="0"/>
              </a:spcAft>
              <a:defRPr sz="2325">
                <a:solidFill>
                  <a:schemeClr val="lt1"/>
                </a:solidFill>
              </a:defRPr>
            </a:lvl4pPr>
            <a:lvl5pPr fontAlgn="base">
              <a:spcBef>
                <a:spcPct val="0"/>
              </a:spcBef>
              <a:spcAft>
                <a:spcPct val="0"/>
              </a:spcAft>
              <a:defRPr sz="2325">
                <a:solidFill>
                  <a:schemeClr val="lt1"/>
                </a:solidFill>
              </a:defRPr>
            </a:lvl5pPr>
            <a:lvl6pPr marL="257175" fontAlgn="base">
              <a:spcBef>
                <a:spcPct val="0"/>
              </a:spcBef>
              <a:spcAft>
                <a:spcPct val="0"/>
              </a:spcAft>
              <a:defRPr sz="2363">
                <a:solidFill>
                  <a:schemeClr val="lt1"/>
                </a:solidFill>
              </a:defRPr>
            </a:lvl6pPr>
            <a:lvl7pPr marL="514350" fontAlgn="base">
              <a:spcBef>
                <a:spcPct val="0"/>
              </a:spcBef>
              <a:spcAft>
                <a:spcPct val="0"/>
              </a:spcAft>
              <a:defRPr sz="2363">
                <a:solidFill>
                  <a:schemeClr val="lt1"/>
                </a:solidFill>
              </a:defRPr>
            </a:lvl7pPr>
            <a:lvl8pPr marL="771525" fontAlgn="base">
              <a:spcBef>
                <a:spcPct val="0"/>
              </a:spcBef>
              <a:spcAft>
                <a:spcPct val="0"/>
              </a:spcAft>
              <a:defRPr sz="2363">
                <a:solidFill>
                  <a:schemeClr val="lt1"/>
                </a:solidFill>
              </a:defRPr>
            </a:lvl8pPr>
            <a:lvl9pPr marL="1028700" fontAlgn="base">
              <a:spcBef>
                <a:spcPct val="0"/>
              </a:spcBef>
              <a:spcAft>
                <a:spcPct val="0"/>
              </a:spcAft>
              <a:defRPr sz="2363">
                <a:solidFill>
                  <a:schemeClr val="lt1"/>
                </a:solidFill>
              </a:defRPr>
            </a:lvl9pPr>
          </a:lstStyle>
          <a:p>
            <a:r>
              <a:rPr lang="it-IT" dirty="0"/>
              <a:t>Fenomeni crescenti di disintermediazione bancaria</a:t>
            </a:r>
          </a:p>
        </p:txBody>
      </p:sp>
    </p:spTree>
    <p:extLst>
      <p:ext uri="{BB962C8B-B14F-4D97-AF65-F5344CB8AC3E}">
        <p14:creationId xmlns:p14="http://schemas.microsoft.com/office/powerpoint/2010/main" val="1405983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CD49368-2043-4F7F-B26D-B998192AE7C5}" type="slidenum">
              <a:rPr lang="it-IT" smtClean="0"/>
              <a:pPr/>
              <a:t>37</a:t>
            </a:fld>
            <a:endParaRPr lang="it-IT"/>
          </a:p>
        </p:txBody>
      </p:sp>
      <p:pic>
        <p:nvPicPr>
          <p:cNvPr id="3" name="Immagine 2"/>
          <p:cNvPicPr>
            <a:picLocks noChangeAspect="1"/>
          </p:cNvPicPr>
          <p:nvPr/>
        </p:nvPicPr>
        <p:blipFill>
          <a:blip r:embed="rId2"/>
          <a:stretch>
            <a:fillRect/>
          </a:stretch>
        </p:blipFill>
        <p:spPr>
          <a:xfrm>
            <a:off x="696304" y="1022548"/>
            <a:ext cx="5734050" cy="2636155"/>
          </a:xfrm>
          <a:prstGeom prst="rect">
            <a:avLst/>
          </a:prstGeom>
          <a:ln w="88900" cap="sq" cmpd="thickThin">
            <a:solidFill>
              <a:srgbClr val="000000"/>
            </a:solidFill>
            <a:prstDash val="solid"/>
            <a:miter lim="800000"/>
          </a:ln>
          <a:effectLst>
            <a:innerShdw blurRad="76200">
              <a:srgbClr val="000000"/>
            </a:innerShdw>
          </a:effectLst>
        </p:spPr>
      </p:pic>
      <p:sp>
        <p:nvSpPr>
          <p:cNvPr id="6" name="Titolo 1"/>
          <p:cNvSpPr txBox="1">
            <a:spLocks/>
          </p:cNvSpPr>
          <p:nvPr/>
        </p:nvSpPr>
        <p:spPr bwMode="auto">
          <a:xfrm>
            <a:off x="2058988" y="326251"/>
            <a:ext cx="8229600" cy="527050"/>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prstTxWarp prst="textNoShape">
              <a:avLst/>
            </a:prstTxWarp>
          </a:bodyPr>
          <a:lstStyle>
            <a:lvl1pPr algn="ctr" fontAlgn="base">
              <a:spcBef>
                <a:spcPct val="0"/>
              </a:spcBef>
              <a:spcAft>
                <a:spcPct val="0"/>
              </a:spcAft>
              <a:defRPr sz="2550" b="1">
                <a:solidFill>
                  <a:schemeClr val="lt1"/>
                </a:solidFill>
              </a:defRPr>
            </a:lvl1pPr>
            <a:lvl2pPr fontAlgn="base">
              <a:spcBef>
                <a:spcPct val="0"/>
              </a:spcBef>
              <a:spcAft>
                <a:spcPct val="0"/>
              </a:spcAft>
              <a:defRPr sz="2325">
                <a:solidFill>
                  <a:schemeClr val="lt1"/>
                </a:solidFill>
              </a:defRPr>
            </a:lvl2pPr>
            <a:lvl3pPr fontAlgn="base">
              <a:spcBef>
                <a:spcPct val="0"/>
              </a:spcBef>
              <a:spcAft>
                <a:spcPct val="0"/>
              </a:spcAft>
              <a:defRPr sz="2325">
                <a:solidFill>
                  <a:schemeClr val="lt1"/>
                </a:solidFill>
              </a:defRPr>
            </a:lvl3pPr>
            <a:lvl4pPr fontAlgn="base">
              <a:spcBef>
                <a:spcPct val="0"/>
              </a:spcBef>
              <a:spcAft>
                <a:spcPct val="0"/>
              </a:spcAft>
              <a:defRPr sz="2325">
                <a:solidFill>
                  <a:schemeClr val="lt1"/>
                </a:solidFill>
              </a:defRPr>
            </a:lvl4pPr>
            <a:lvl5pPr fontAlgn="base">
              <a:spcBef>
                <a:spcPct val="0"/>
              </a:spcBef>
              <a:spcAft>
                <a:spcPct val="0"/>
              </a:spcAft>
              <a:defRPr sz="2325">
                <a:solidFill>
                  <a:schemeClr val="lt1"/>
                </a:solidFill>
              </a:defRPr>
            </a:lvl5pPr>
            <a:lvl6pPr marL="257175" fontAlgn="base">
              <a:spcBef>
                <a:spcPct val="0"/>
              </a:spcBef>
              <a:spcAft>
                <a:spcPct val="0"/>
              </a:spcAft>
              <a:defRPr sz="2363">
                <a:solidFill>
                  <a:schemeClr val="lt1"/>
                </a:solidFill>
              </a:defRPr>
            </a:lvl6pPr>
            <a:lvl7pPr marL="514350" fontAlgn="base">
              <a:spcBef>
                <a:spcPct val="0"/>
              </a:spcBef>
              <a:spcAft>
                <a:spcPct val="0"/>
              </a:spcAft>
              <a:defRPr sz="2363">
                <a:solidFill>
                  <a:schemeClr val="lt1"/>
                </a:solidFill>
              </a:defRPr>
            </a:lvl7pPr>
            <a:lvl8pPr marL="771525" fontAlgn="base">
              <a:spcBef>
                <a:spcPct val="0"/>
              </a:spcBef>
              <a:spcAft>
                <a:spcPct val="0"/>
              </a:spcAft>
              <a:defRPr sz="2363">
                <a:solidFill>
                  <a:schemeClr val="lt1"/>
                </a:solidFill>
              </a:defRPr>
            </a:lvl8pPr>
            <a:lvl9pPr marL="1028700" fontAlgn="base">
              <a:spcBef>
                <a:spcPct val="0"/>
              </a:spcBef>
              <a:spcAft>
                <a:spcPct val="0"/>
              </a:spcAft>
              <a:defRPr sz="2363">
                <a:solidFill>
                  <a:schemeClr val="lt1"/>
                </a:solidFill>
              </a:defRPr>
            </a:lvl9pPr>
          </a:lstStyle>
          <a:p>
            <a:r>
              <a:rPr lang="it-IT" dirty="0"/>
              <a:t>Fenomeni crescenti di disintermediazione bancaria</a:t>
            </a:r>
          </a:p>
        </p:txBody>
      </p:sp>
      <p:pic>
        <p:nvPicPr>
          <p:cNvPr id="2" name="Immagine 1"/>
          <p:cNvPicPr>
            <a:picLocks noChangeAspect="1"/>
          </p:cNvPicPr>
          <p:nvPr/>
        </p:nvPicPr>
        <p:blipFill>
          <a:blip r:embed="rId3"/>
          <a:stretch>
            <a:fillRect/>
          </a:stretch>
        </p:blipFill>
        <p:spPr>
          <a:xfrm>
            <a:off x="3147525" y="3587217"/>
            <a:ext cx="8348171" cy="1085850"/>
          </a:xfrm>
          <a:prstGeom prst="rect">
            <a:avLst/>
          </a:prstGeom>
          <a:ln w="88900" cap="sq" cmpd="thickThin">
            <a:solidFill>
              <a:srgbClr val="000000"/>
            </a:solidFill>
            <a:prstDash val="solid"/>
            <a:miter lim="800000"/>
          </a:ln>
          <a:effectLst>
            <a:innerShdw blurRad="76200">
              <a:srgbClr val="000000"/>
            </a:innerShdw>
          </a:effectLst>
        </p:spPr>
      </p:pic>
      <p:sp>
        <p:nvSpPr>
          <p:cNvPr id="10" name="CasellaDiTesto 9"/>
          <p:cNvSpPr txBox="1"/>
          <p:nvPr/>
        </p:nvSpPr>
        <p:spPr>
          <a:xfrm>
            <a:off x="696304" y="4650767"/>
            <a:ext cx="8339138" cy="1473056"/>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p>
            <a:pPr algn="ctr">
              <a:defRPr/>
            </a:pPr>
            <a:r>
              <a:rPr lang="it-IT" dirty="0"/>
              <a:t>Amazon fornisce i fondi entro 24 ore attingendoli dal proprio bilancio, poi detrae i pagamenti sul prestito automaticamente ogni due settimane dal conto del venditore. Se il conto è a secco o se le vendite crollano improvvisamente, Amazon può congelare la merce del venditore detenuta nei propri magazzini fino a che quest'ultimo non paga.</a:t>
            </a:r>
            <a:endParaRPr lang="en-US" dirty="0"/>
          </a:p>
        </p:txBody>
      </p:sp>
    </p:spTree>
    <p:extLst>
      <p:ext uri="{BB962C8B-B14F-4D97-AF65-F5344CB8AC3E}">
        <p14:creationId xmlns:p14="http://schemas.microsoft.com/office/powerpoint/2010/main" val="3680670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95300" y="254743"/>
            <a:ext cx="10695517" cy="1016000"/>
          </a:xfrm>
        </p:spPr>
        <p:txBody>
          <a:bodyPr/>
          <a:lstStyle/>
          <a:p>
            <a:r>
              <a:rPr lang="it-IT" b="1" dirty="0">
                <a:solidFill>
                  <a:srgbClr val="002060"/>
                </a:solidFill>
              </a:rPr>
              <a:t>Nuovi intermediari</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571" y="869157"/>
            <a:ext cx="2956973" cy="212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8477370" y="405226"/>
            <a:ext cx="3562054" cy="2182348"/>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46" y="1008596"/>
            <a:ext cx="2904833" cy="2154344"/>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571" y="3603574"/>
            <a:ext cx="3036402" cy="2633517"/>
          </a:xfrm>
          <a:prstGeom prst="rect">
            <a:avLst/>
          </a:prstGeom>
        </p:spPr>
      </p:pic>
    </p:spTree>
    <p:extLst>
      <p:ext uri="{BB962C8B-B14F-4D97-AF65-F5344CB8AC3E}">
        <p14:creationId xmlns:p14="http://schemas.microsoft.com/office/powerpoint/2010/main" val="2560716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1747B54-7444-4861-89D5-6D220DB62A15}" type="slidenum">
              <a:rPr lang="it-IT" smtClean="0"/>
              <a:t>39</a:t>
            </a:fld>
            <a:endParaRPr lang="it-IT"/>
          </a:p>
        </p:txBody>
      </p:sp>
      <p:sp>
        <p:nvSpPr>
          <p:cNvPr id="4" name="Titolo 4"/>
          <p:cNvSpPr txBox="1">
            <a:spLocks/>
          </p:cNvSpPr>
          <p:nvPr/>
        </p:nvSpPr>
        <p:spPr>
          <a:xfrm>
            <a:off x="609600" y="352766"/>
            <a:ext cx="10972800" cy="681556"/>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a:lstStyle>
            <a:lvl1pPr algn="l" rtl="0" eaLnBrk="1" fontAlgn="base" hangingPunct="1">
              <a:spcBef>
                <a:spcPct val="0"/>
              </a:spcBef>
              <a:spcAft>
                <a:spcPct val="0"/>
              </a:spcAft>
              <a:defRPr sz="3100">
                <a:solidFill>
                  <a:schemeClr val="lt1"/>
                </a:solidFill>
                <a:latin typeface="+mn-lt"/>
                <a:ea typeface="+mn-ea"/>
                <a:cs typeface="+mn-cs"/>
              </a:defRPr>
            </a:lvl1pPr>
            <a:lvl2pPr algn="l" rtl="0" eaLnBrk="1" fontAlgn="base" hangingPunct="1">
              <a:spcBef>
                <a:spcPct val="0"/>
              </a:spcBef>
              <a:spcAft>
                <a:spcPct val="0"/>
              </a:spcAft>
              <a:defRPr sz="3100">
                <a:solidFill>
                  <a:schemeClr val="lt1"/>
                </a:solidFill>
                <a:latin typeface="+mn-lt"/>
                <a:ea typeface="+mn-ea"/>
                <a:cs typeface="+mn-cs"/>
              </a:defRPr>
            </a:lvl2pPr>
            <a:lvl3pPr algn="l" rtl="0" eaLnBrk="1" fontAlgn="base" hangingPunct="1">
              <a:spcBef>
                <a:spcPct val="0"/>
              </a:spcBef>
              <a:spcAft>
                <a:spcPct val="0"/>
              </a:spcAft>
              <a:defRPr sz="3100">
                <a:solidFill>
                  <a:schemeClr val="lt1"/>
                </a:solidFill>
                <a:latin typeface="+mn-lt"/>
                <a:ea typeface="+mn-ea"/>
                <a:cs typeface="+mn-cs"/>
              </a:defRPr>
            </a:lvl3pPr>
            <a:lvl4pPr algn="l" rtl="0" eaLnBrk="1" fontAlgn="base" hangingPunct="1">
              <a:spcBef>
                <a:spcPct val="0"/>
              </a:spcBef>
              <a:spcAft>
                <a:spcPct val="0"/>
              </a:spcAft>
              <a:defRPr sz="3100">
                <a:solidFill>
                  <a:schemeClr val="lt1"/>
                </a:solidFill>
                <a:latin typeface="+mn-lt"/>
                <a:ea typeface="+mn-ea"/>
                <a:cs typeface="+mn-cs"/>
              </a:defRPr>
            </a:lvl4pPr>
            <a:lvl5pPr algn="l" rtl="0" eaLnBrk="1" fontAlgn="base" hangingPunct="1">
              <a:spcBef>
                <a:spcPct val="0"/>
              </a:spcBef>
              <a:spcAft>
                <a:spcPct val="0"/>
              </a:spcAft>
              <a:defRPr sz="3100">
                <a:solidFill>
                  <a:schemeClr val="lt1"/>
                </a:solidFill>
                <a:latin typeface="+mn-lt"/>
                <a:ea typeface="+mn-ea"/>
                <a:cs typeface="+mn-cs"/>
              </a:defRPr>
            </a:lvl5pPr>
            <a:lvl6pPr marL="342900" algn="l" rtl="0" eaLnBrk="1" fontAlgn="base" hangingPunct="1">
              <a:spcBef>
                <a:spcPct val="0"/>
              </a:spcBef>
              <a:spcAft>
                <a:spcPct val="0"/>
              </a:spcAft>
              <a:defRPr sz="3150">
                <a:solidFill>
                  <a:schemeClr val="lt1"/>
                </a:solidFill>
                <a:latin typeface="+mn-lt"/>
                <a:ea typeface="+mn-ea"/>
                <a:cs typeface="+mn-cs"/>
              </a:defRPr>
            </a:lvl6pPr>
            <a:lvl7pPr marL="685800" algn="l" rtl="0" eaLnBrk="1" fontAlgn="base" hangingPunct="1">
              <a:spcBef>
                <a:spcPct val="0"/>
              </a:spcBef>
              <a:spcAft>
                <a:spcPct val="0"/>
              </a:spcAft>
              <a:defRPr sz="3150">
                <a:solidFill>
                  <a:schemeClr val="lt1"/>
                </a:solidFill>
                <a:latin typeface="+mn-lt"/>
                <a:ea typeface="+mn-ea"/>
                <a:cs typeface="+mn-cs"/>
              </a:defRPr>
            </a:lvl7pPr>
            <a:lvl8pPr marL="1028700" algn="l" rtl="0" eaLnBrk="1" fontAlgn="base" hangingPunct="1">
              <a:spcBef>
                <a:spcPct val="0"/>
              </a:spcBef>
              <a:spcAft>
                <a:spcPct val="0"/>
              </a:spcAft>
              <a:defRPr sz="3150">
                <a:solidFill>
                  <a:schemeClr val="lt1"/>
                </a:solidFill>
                <a:latin typeface="+mn-lt"/>
                <a:ea typeface="+mn-ea"/>
                <a:cs typeface="+mn-cs"/>
              </a:defRPr>
            </a:lvl8pPr>
            <a:lvl9pPr marL="1371600" algn="l" rtl="0" eaLnBrk="1" fontAlgn="base" hangingPunct="1">
              <a:spcBef>
                <a:spcPct val="0"/>
              </a:spcBef>
              <a:spcAft>
                <a:spcPct val="0"/>
              </a:spcAft>
              <a:defRPr sz="3150">
                <a:solidFill>
                  <a:schemeClr val="lt1"/>
                </a:solidFill>
                <a:latin typeface="+mn-lt"/>
                <a:ea typeface="+mn-ea"/>
                <a:cs typeface="+mn-cs"/>
              </a:defRPr>
            </a:lvl9pPr>
          </a:lstStyle>
          <a:p>
            <a:pPr algn="ctr"/>
            <a:r>
              <a:rPr lang="it-IT" sz="2800" kern="0" dirty="0"/>
              <a:t>Il finanziamento delle PMI: la disintermediazione delle banche</a:t>
            </a:r>
          </a:p>
        </p:txBody>
      </p:sp>
      <p:sp>
        <p:nvSpPr>
          <p:cNvPr id="6" name="CasellaDiTesto 5"/>
          <p:cNvSpPr txBox="1"/>
          <p:nvPr/>
        </p:nvSpPr>
        <p:spPr>
          <a:xfrm>
            <a:off x="609599" y="1181567"/>
            <a:ext cx="109728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t-IT" sz="2200" dirty="0"/>
              <a:t>Nuove forme di investimento e finanziamento delle PMI</a:t>
            </a:r>
          </a:p>
        </p:txBody>
      </p:sp>
      <p:sp>
        <p:nvSpPr>
          <p:cNvPr id="11" name="CasellaDiTesto 10"/>
          <p:cNvSpPr txBox="1"/>
          <p:nvPr/>
        </p:nvSpPr>
        <p:spPr>
          <a:xfrm>
            <a:off x="609599" y="2155250"/>
            <a:ext cx="4457700"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400" dirty="0" err="1"/>
              <a:t>Equity</a:t>
            </a:r>
            <a:r>
              <a:rPr lang="it-IT" sz="3400" dirty="0"/>
              <a:t> </a:t>
            </a:r>
            <a:r>
              <a:rPr lang="it-IT" sz="3400" dirty="0" err="1"/>
              <a:t>crowd</a:t>
            </a:r>
            <a:r>
              <a:rPr lang="it-IT" sz="3400" dirty="0"/>
              <a:t> </a:t>
            </a:r>
            <a:r>
              <a:rPr lang="it-IT" sz="3400" dirty="0" err="1"/>
              <a:t>funding</a:t>
            </a:r>
            <a:endParaRPr lang="it-IT" sz="3400" dirty="0"/>
          </a:p>
        </p:txBody>
      </p:sp>
      <p:sp>
        <p:nvSpPr>
          <p:cNvPr id="12" name="CasellaDiTesto 11"/>
          <p:cNvSpPr txBox="1"/>
          <p:nvPr/>
        </p:nvSpPr>
        <p:spPr>
          <a:xfrm>
            <a:off x="609599" y="4315469"/>
            <a:ext cx="4457700" cy="615553"/>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400" dirty="0"/>
              <a:t>Peer to </a:t>
            </a:r>
            <a:r>
              <a:rPr lang="it-IT" sz="3400" dirty="0" err="1"/>
              <a:t>peer</a:t>
            </a:r>
            <a:r>
              <a:rPr lang="it-IT" sz="3400" dirty="0"/>
              <a:t> </a:t>
            </a:r>
            <a:r>
              <a:rPr lang="it-IT" sz="3400" dirty="0" err="1"/>
              <a:t>lending</a:t>
            </a:r>
            <a:endParaRPr lang="it-IT" sz="3400" dirty="0"/>
          </a:p>
        </p:txBody>
      </p:sp>
      <p:pic>
        <p:nvPicPr>
          <p:cNvPr id="5" name="Immagine 4"/>
          <p:cNvPicPr>
            <a:picLocks noChangeAspect="1"/>
          </p:cNvPicPr>
          <p:nvPr/>
        </p:nvPicPr>
        <p:blipFill>
          <a:blip r:embed="rId2"/>
          <a:stretch>
            <a:fillRect/>
          </a:stretch>
        </p:blipFill>
        <p:spPr>
          <a:xfrm>
            <a:off x="5591488" y="2083911"/>
            <a:ext cx="5990911" cy="3857546"/>
          </a:xfrm>
          <a:prstGeom prst="rect">
            <a:avLst/>
          </a:prstGeom>
          <a:ln w="88900" cap="sq" cmpd="thickThin">
            <a:solidFill>
              <a:srgbClr val="000000"/>
            </a:solidFill>
            <a:prstDash val="solid"/>
            <a:miter lim="800000"/>
          </a:ln>
          <a:effectLst>
            <a:innerShdw blurRad="76200">
              <a:srgbClr val="000000"/>
            </a:innerShdw>
          </a:effectLst>
        </p:spPr>
      </p:pic>
      <p:sp>
        <p:nvSpPr>
          <p:cNvPr id="13" name="CasellaDiTesto 12"/>
          <p:cNvSpPr txBox="1"/>
          <p:nvPr/>
        </p:nvSpPr>
        <p:spPr>
          <a:xfrm>
            <a:off x="2158584" y="6243637"/>
            <a:ext cx="7105338" cy="276999"/>
          </a:xfrm>
          <a:prstGeom prst="rect">
            <a:avLst/>
          </a:prstGeom>
          <a:noFill/>
        </p:spPr>
        <p:txBody>
          <a:bodyPr wrap="square" rtlCol="0">
            <a:spAutoFit/>
          </a:bodyPr>
          <a:lstStyle/>
          <a:p>
            <a:r>
              <a:rPr lang="it-IT" sz="1200" dirty="0"/>
              <a:t>Fonte: 1° REPORT ITALIANO SUL CROWDINVESTING, 2016</a:t>
            </a:r>
          </a:p>
        </p:txBody>
      </p:sp>
    </p:spTree>
    <p:extLst>
      <p:ext uri="{BB962C8B-B14F-4D97-AF65-F5344CB8AC3E}">
        <p14:creationId xmlns:p14="http://schemas.microsoft.com/office/powerpoint/2010/main" val="161940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2060"/>
                </a:solidFill>
                <a:latin typeface="+mn-lt"/>
              </a:rPr>
              <a:t>Le aspettative di crescita dell’economa</a:t>
            </a:r>
            <a:endParaRPr lang="en-US" b="1" dirty="0">
              <a:solidFill>
                <a:srgbClr val="002060"/>
              </a:solidFill>
              <a:latin typeface="+mn-lt"/>
            </a:endParaRPr>
          </a:p>
        </p:txBody>
      </p:sp>
      <p:sp>
        <p:nvSpPr>
          <p:cNvPr id="3" name="Segnaposto numero diapositiva 2"/>
          <p:cNvSpPr>
            <a:spLocks noGrp="1"/>
          </p:cNvSpPr>
          <p:nvPr>
            <p:ph type="sldNum" sz="quarter" idx="12"/>
          </p:nvPr>
        </p:nvSpPr>
        <p:spPr/>
        <p:txBody>
          <a:bodyPr/>
          <a:lstStyle/>
          <a:p>
            <a:fld id="{A3808CB0-7BC4-462A-B210-DA6B90AA23CA}" type="slidenum">
              <a:rPr lang="en-US" smtClean="0"/>
              <a:t>4</a:t>
            </a:fld>
            <a:endParaRPr lang="en-US"/>
          </a:p>
        </p:txBody>
      </p:sp>
      <p:pic>
        <p:nvPicPr>
          <p:cNvPr id="5" name="Immagine 4"/>
          <p:cNvPicPr>
            <a:picLocks noChangeAspect="1"/>
          </p:cNvPicPr>
          <p:nvPr/>
        </p:nvPicPr>
        <p:blipFill rotWithShape="1">
          <a:blip r:embed="rId2"/>
          <a:srcRect r="7143"/>
          <a:stretch/>
        </p:blipFill>
        <p:spPr>
          <a:xfrm>
            <a:off x="789709" y="1015856"/>
            <a:ext cx="8936181" cy="4927743"/>
          </a:xfrm>
          <a:prstGeom prst="rect">
            <a:avLst/>
          </a:prstGeom>
          <a:ln w="88900" cap="sq" cmpd="thickThin">
            <a:solidFill>
              <a:srgbClr val="000000"/>
            </a:solidFill>
            <a:prstDash val="solid"/>
            <a:miter lim="800000"/>
          </a:ln>
          <a:effectLst>
            <a:innerShdw blurRad="76200">
              <a:srgbClr val="000000"/>
            </a:innerShdw>
          </a:effectLst>
        </p:spPr>
      </p:pic>
      <p:sp>
        <p:nvSpPr>
          <p:cNvPr id="7" name="Segnaposto data 6"/>
          <p:cNvSpPr>
            <a:spLocks noGrp="1"/>
          </p:cNvSpPr>
          <p:nvPr>
            <p:ph type="dt" sz="half" idx="10"/>
          </p:nvPr>
        </p:nvSpPr>
        <p:spPr>
          <a:xfrm>
            <a:off x="595936" y="6215144"/>
            <a:ext cx="2844800" cy="457200"/>
          </a:xfrm>
        </p:spPr>
        <p:txBody>
          <a:bodyPr/>
          <a:lstStyle/>
          <a:p>
            <a:fld id="{1B720190-9F94-4104-94F1-91998B0D99F4}" type="datetime1">
              <a:rPr lang="it-IT" smtClean="0"/>
              <a:t>12/02/2019</a:t>
            </a:fld>
            <a:endParaRPr lang="it-IT" dirty="0"/>
          </a:p>
        </p:txBody>
      </p:sp>
      <p:sp>
        <p:nvSpPr>
          <p:cNvPr id="6" name="Rettangolo 5"/>
          <p:cNvSpPr/>
          <p:nvPr/>
        </p:nvSpPr>
        <p:spPr>
          <a:xfrm>
            <a:off x="2327028" y="6292945"/>
            <a:ext cx="5861541" cy="388696"/>
          </a:xfrm>
          <a:prstGeom prst="rect">
            <a:avLst/>
          </a:prstGeom>
        </p:spPr>
        <p:txBody>
          <a:bodyPr wrap="none">
            <a:spAutoFit/>
          </a:bodyPr>
          <a:lstStyle/>
          <a:p>
            <a:pPr>
              <a:lnSpc>
                <a:spcPct val="107000"/>
              </a:lnSpc>
              <a:spcAft>
                <a:spcPts val="800"/>
              </a:spcAft>
            </a:pPr>
            <a:r>
              <a:rPr lang="it-IT"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http://www.contemplata.it/2019/01/dopo-lannus-horribilis/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445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085" y="167295"/>
            <a:ext cx="6916152" cy="641684"/>
          </a:xfrm>
        </p:spPr>
        <p:txBody>
          <a:bodyPr/>
          <a:lstStyle/>
          <a:p>
            <a:r>
              <a:rPr lang="it-IT" sz="3200" b="1" dirty="0" err="1">
                <a:solidFill>
                  <a:srgbClr val="002060"/>
                </a:solidFill>
              </a:rPr>
              <a:t>Robo-advisor</a:t>
            </a:r>
            <a:r>
              <a:rPr lang="it-IT" sz="3200" b="1" dirty="0">
                <a:solidFill>
                  <a:srgbClr val="002060"/>
                </a:solidFill>
              </a:rPr>
              <a:t>: chi è? </a:t>
            </a:r>
          </a:p>
        </p:txBody>
      </p:sp>
      <p:pic>
        <p:nvPicPr>
          <p:cNvPr id="3" name="Immagine 2"/>
          <p:cNvPicPr>
            <a:picLocks noChangeAspect="1"/>
          </p:cNvPicPr>
          <p:nvPr/>
        </p:nvPicPr>
        <p:blipFill>
          <a:blip r:embed="rId2"/>
          <a:stretch>
            <a:fillRect/>
          </a:stretch>
        </p:blipFill>
        <p:spPr>
          <a:xfrm>
            <a:off x="7968208" y="837676"/>
            <a:ext cx="3888432" cy="5183611"/>
          </a:xfrm>
          <a:prstGeom prst="rect">
            <a:avLst/>
          </a:prstGeom>
        </p:spPr>
      </p:pic>
      <p:sp>
        <p:nvSpPr>
          <p:cNvPr id="4" name="CasellaDiTesto 3"/>
          <p:cNvSpPr txBox="1"/>
          <p:nvPr/>
        </p:nvSpPr>
        <p:spPr>
          <a:xfrm>
            <a:off x="531874" y="837677"/>
            <a:ext cx="7076293" cy="2015259"/>
          </a:xfrm>
          <a:prstGeom prst="rect">
            <a:avLst/>
          </a:prstGeom>
          <a:solidFill>
            <a:schemeClr val="bg1">
              <a:lumMod val="95000"/>
            </a:schemeClr>
          </a:solidFill>
        </p:spPr>
        <p:txBody>
          <a:bodyPr/>
          <a:lstStyle>
            <a:defPPr>
              <a:defRPr lang="it-IT"/>
            </a:defPPr>
            <a:lvl1pPr marL="457200" indent="-457200" algn="just" eaLnBrk="0" hangingPunct="0">
              <a:lnSpc>
                <a:spcPct val="150000"/>
              </a:lnSpc>
              <a:spcBef>
                <a:spcPct val="20000"/>
              </a:spcBef>
              <a:buClr>
                <a:srgbClr val="339933"/>
              </a:buClr>
              <a:buSzPct val="150000"/>
              <a:buFont typeface="Wingdings" panose="05000000000000000000" pitchFamily="2" charset="2"/>
              <a:buChar char="ü"/>
              <a:defRPr sz="1600" b="0">
                <a:solidFill>
                  <a:srgbClr val="292929"/>
                </a:solidFill>
                <a:latin typeface="+mn-lt"/>
                <a:cs typeface="+mn-cs"/>
              </a:defRPr>
            </a:lvl1pPr>
          </a:lstStyle>
          <a:p>
            <a:pPr>
              <a:buClr>
                <a:srgbClr val="002060"/>
              </a:buClr>
              <a:buSzPct val="100000"/>
              <a:buFont typeface="Wingdings" panose="05000000000000000000" pitchFamily="2" charset="2"/>
              <a:buChar char="§"/>
            </a:pPr>
            <a:r>
              <a:rPr lang="it-IT" dirty="0"/>
              <a:t>Il </a:t>
            </a:r>
            <a:r>
              <a:rPr lang="it-IT" dirty="0" err="1"/>
              <a:t>robo-advisor</a:t>
            </a:r>
            <a:r>
              <a:rPr lang="it-IT" dirty="0"/>
              <a:t> è una piattaforma online che, sulla base di algoritmi di </a:t>
            </a:r>
            <a:r>
              <a:rPr lang="it-IT" dirty="0" err="1"/>
              <a:t>risk</a:t>
            </a:r>
            <a:r>
              <a:rPr lang="it-IT" dirty="0"/>
              <a:t> management e </a:t>
            </a:r>
            <a:r>
              <a:rPr lang="it-IT" dirty="0" err="1"/>
              <a:t>asset</a:t>
            </a:r>
            <a:r>
              <a:rPr lang="it-IT" dirty="0"/>
              <a:t> </a:t>
            </a:r>
            <a:r>
              <a:rPr lang="it-IT" dirty="0" err="1"/>
              <a:t>allocation</a:t>
            </a:r>
            <a:r>
              <a:rPr lang="it-IT" dirty="0"/>
              <a:t>, offre ai risparmiatori soluzioni di investimento precostituite, consigliando la costruzione di portafogli più o meno personalizzati secondo le esigenze dei risparmiatori, a fronte di una parcella definita e a basso costo. </a:t>
            </a:r>
          </a:p>
        </p:txBody>
      </p:sp>
      <p:sp>
        <p:nvSpPr>
          <p:cNvPr id="5" name="Titolo 1"/>
          <p:cNvSpPr txBox="1">
            <a:spLocks/>
          </p:cNvSpPr>
          <p:nvPr/>
        </p:nvSpPr>
        <p:spPr bwMode="auto">
          <a:xfrm>
            <a:off x="531875" y="2927277"/>
            <a:ext cx="6916152" cy="76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bodyPr>
          <a:lstStyle>
            <a:lvl1pPr eaLnBrk="0" hangingPunct="0">
              <a:defRPr b="0" i="0" u="none">
                <a:solidFill>
                  <a:srgbClr val="000066"/>
                </a:solidFill>
                <a:latin typeface="Arial" pitchFamily="34" charset="0"/>
                <a:ea typeface="+mj-ea"/>
                <a:cs typeface="Arial" pitchFamily="34" charset="0"/>
              </a:defRPr>
            </a:lvl1pPr>
            <a:lvl2pPr eaLnBrk="0" hangingPunct="0">
              <a:defRPr sz="3200">
                <a:solidFill>
                  <a:srgbClr val="000066"/>
                </a:solidFill>
              </a:defRPr>
            </a:lvl2pPr>
            <a:lvl3pPr eaLnBrk="0" hangingPunct="0">
              <a:defRPr sz="3200">
                <a:solidFill>
                  <a:srgbClr val="000066"/>
                </a:solidFill>
              </a:defRPr>
            </a:lvl3pPr>
            <a:lvl4pPr eaLnBrk="0" hangingPunct="0">
              <a:defRPr sz="3200">
                <a:solidFill>
                  <a:srgbClr val="000066"/>
                </a:solidFill>
              </a:defRPr>
            </a:lvl4pPr>
            <a:lvl5pPr eaLnBrk="0" hangingPunct="0">
              <a:defRPr sz="3200">
                <a:solidFill>
                  <a:srgbClr val="000066"/>
                </a:solidFill>
              </a:defRPr>
            </a:lvl5pPr>
            <a:lvl6pPr marL="457200" fontAlgn="base">
              <a:spcBef>
                <a:spcPct val="0"/>
              </a:spcBef>
              <a:spcAft>
                <a:spcPct val="0"/>
              </a:spcAft>
              <a:defRPr sz="4000">
                <a:solidFill>
                  <a:srgbClr val="000066"/>
                </a:solidFill>
                <a:latin typeface="Arial Narrow" pitchFamily="34" charset="0"/>
              </a:defRPr>
            </a:lvl6pPr>
            <a:lvl7pPr marL="914400" fontAlgn="base">
              <a:spcBef>
                <a:spcPct val="0"/>
              </a:spcBef>
              <a:spcAft>
                <a:spcPct val="0"/>
              </a:spcAft>
              <a:defRPr sz="4000">
                <a:solidFill>
                  <a:srgbClr val="000066"/>
                </a:solidFill>
                <a:latin typeface="Arial Narrow" pitchFamily="34" charset="0"/>
              </a:defRPr>
            </a:lvl7pPr>
            <a:lvl8pPr marL="1371600" fontAlgn="base">
              <a:spcBef>
                <a:spcPct val="0"/>
              </a:spcBef>
              <a:spcAft>
                <a:spcPct val="0"/>
              </a:spcAft>
              <a:defRPr sz="4000">
                <a:solidFill>
                  <a:srgbClr val="000066"/>
                </a:solidFill>
                <a:latin typeface="Arial Narrow" pitchFamily="34" charset="0"/>
              </a:defRPr>
            </a:lvl8pPr>
            <a:lvl9pPr marL="1828800" fontAlgn="base">
              <a:spcBef>
                <a:spcPct val="0"/>
              </a:spcBef>
              <a:spcAft>
                <a:spcPct val="0"/>
              </a:spcAft>
              <a:defRPr sz="4000">
                <a:solidFill>
                  <a:srgbClr val="000066"/>
                </a:solidFill>
                <a:latin typeface="Arial Narrow" pitchFamily="34" charset="0"/>
              </a:defRPr>
            </a:lvl9pPr>
          </a:lstStyle>
          <a:p>
            <a:r>
              <a:rPr lang="it-IT" sz="3200" dirty="0" err="1"/>
              <a:t>Robo-advisor</a:t>
            </a:r>
            <a:r>
              <a:rPr lang="it-IT" sz="3200" dirty="0"/>
              <a:t>: come opera </a:t>
            </a:r>
          </a:p>
        </p:txBody>
      </p:sp>
      <p:sp>
        <p:nvSpPr>
          <p:cNvPr id="6" name="CasellaDiTesto 5"/>
          <p:cNvSpPr txBox="1"/>
          <p:nvPr/>
        </p:nvSpPr>
        <p:spPr>
          <a:xfrm>
            <a:off x="531874" y="3733203"/>
            <a:ext cx="7272616" cy="2401557"/>
          </a:xfrm>
          <a:prstGeom prst="rect">
            <a:avLst/>
          </a:prstGeom>
          <a:solidFill>
            <a:schemeClr val="bg1">
              <a:lumMod val="95000"/>
            </a:schemeClr>
          </a:solidFill>
        </p:spPr>
        <p:txBody>
          <a:bodyPr/>
          <a:lstStyle>
            <a:defPPr>
              <a:defRPr lang="en-US"/>
            </a:defPPr>
            <a:lvl1pPr marL="457200" indent="-457200" algn="just" eaLnBrk="0" hangingPunct="0">
              <a:lnSpc>
                <a:spcPct val="150000"/>
              </a:lnSpc>
              <a:spcBef>
                <a:spcPct val="20000"/>
              </a:spcBef>
              <a:buClr>
                <a:srgbClr val="002060"/>
              </a:buClr>
              <a:buSzPct val="100000"/>
              <a:buFont typeface="Wingdings" panose="05000000000000000000" pitchFamily="2" charset="2"/>
              <a:buChar char="§"/>
              <a:defRPr sz="1600" b="0">
                <a:solidFill>
                  <a:srgbClr val="292929"/>
                </a:solidFill>
                <a:latin typeface="+mn-lt"/>
              </a:defRPr>
            </a:lvl1pPr>
          </a:lstStyle>
          <a:p>
            <a:r>
              <a:rPr lang="it-IT" dirty="0"/>
              <a:t>Il </a:t>
            </a:r>
            <a:r>
              <a:rPr lang="it-IT" dirty="0" err="1"/>
              <a:t>robo-advisor</a:t>
            </a:r>
            <a:r>
              <a:rPr lang="it-IT" dirty="0"/>
              <a:t> classifica il cliente in base al suo profilo di rischio e va ad identificare la combinazione rischio rendimento che meglio gli si adatta. E’ una sorta di consulente finanziario virtuale che, sfruttando la tecnologia, offre servizi di consulenza finanziaria al pubblico in modo efficiente e a un costo competitivo, puntando sulla semplicità e sulla qualità dell’esperienza online per il consumatore </a:t>
            </a:r>
          </a:p>
        </p:txBody>
      </p:sp>
    </p:spTree>
    <p:extLst>
      <p:ext uri="{BB962C8B-B14F-4D97-AF65-F5344CB8AC3E}">
        <p14:creationId xmlns:p14="http://schemas.microsoft.com/office/powerpoint/2010/main" val="2530741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bwMode="auto">
          <a:xfrm>
            <a:off x="625643" y="497306"/>
            <a:ext cx="11197388" cy="5309937"/>
          </a:xfrm>
          <a:prstGeom prst="rect">
            <a:avLst/>
          </a:prstGeom>
          <a:solidFill>
            <a:srgbClr val="002060"/>
          </a:solidFill>
          <a:ln w="9525">
            <a:solidFill>
              <a:srgbClr val="002060"/>
            </a:solidFill>
            <a:miter lim="800000"/>
            <a:headEnd/>
            <a:tailEnd/>
          </a:ln>
        </p:spPr>
        <p:txBody>
          <a:bodyPr rot="0" vert="horz" wrap="square" lIns="91440" tIns="45720" rIns="91440" bIns="45720" rtlCol="0" anchor="t" anchorCtr="0" upright="1">
            <a:noAutofit/>
          </a:bodyPr>
          <a:lstStyle/>
          <a:p>
            <a:pPr algn="ctr">
              <a:lnSpc>
                <a:spcPct val="115000"/>
              </a:lnSpc>
              <a:spcAft>
                <a:spcPts val="1000"/>
              </a:spcAft>
            </a:pPr>
            <a:r>
              <a:rPr lang="it-IT" sz="5400" spc="300" dirty="0">
                <a:solidFill>
                  <a:schemeClr val="bg1"/>
                </a:solidFill>
                <a:latin typeface="Century Gothic"/>
                <a:ea typeface="Calibri"/>
                <a:cs typeface="Times New Roman"/>
              </a:rPr>
              <a:t>Grazie per l’attenzione</a:t>
            </a:r>
          </a:p>
          <a:p>
            <a:endParaRPr lang="it-IT" sz="2400" dirty="0">
              <a:solidFill>
                <a:schemeClr val="bg1"/>
              </a:solidFill>
              <a:latin typeface="Arial Narrow" pitchFamily="34" charset="0"/>
            </a:endParaRPr>
          </a:p>
          <a:p>
            <a:endParaRPr lang="it-IT" sz="2400" dirty="0">
              <a:solidFill>
                <a:schemeClr val="bg1"/>
              </a:solidFill>
              <a:latin typeface="Arial Narrow" pitchFamily="34" charset="0"/>
            </a:endParaRPr>
          </a:p>
        </p:txBody>
      </p:sp>
      <p:sp>
        <p:nvSpPr>
          <p:cNvPr id="3" name="Rectangle 11"/>
          <p:cNvSpPr txBox="1">
            <a:spLocks noChangeArrowheads="1"/>
          </p:cNvSpPr>
          <p:nvPr/>
        </p:nvSpPr>
        <p:spPr bwMode="auto">
          <a:xfrm>
            <a:off x="950788" y="1537855"/>
            <a:ext cx="7463115" cy="4031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defRPr sz="2600">
                <a:solidFill>
                  <a:srgbClr val="292929"/>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50000"/>
              </a:lnSpc>
              <a:buNone/>
            </a:pPr>
            <a:r>
              <a:rPr lang="it-IT" sz="1800" b="1" kern="0" dirty="0">
                <a:solidFill>
                  <a:schemeClr val="bg1"/>
                </a:solidFill>
                <a:latin typeface="Arial Narrow" pitchFamily="34" charset="0"/>
              </a:rPr>
              <a:t>Fabrizio Crespi, Università di Cagliari e Università Cattolica</a:t>
            </a:r>
          </a:p>
          <a:p>
            <a:pPr marL="0" indent="0">
              <a:lnSpc>
                <a:spcPct val="150000"/>
              </a:lnSpc>
              <a:buNone/>
            </a:pPr>
            <a:r>
              <a:rPr lang="it-IT" sz="1800" b="1" kern="0" dirty="0">
                <a:solidFill>
                  <a:schemeClr val="bg1"/>
                </a:solidFill>
              </a:rPr>
              <a:t>fabrizio.crespi@unicatt.it</a:t>
            </a:r>
          </a:p>
          <a:p>
            <a:pPr marL="0" indent="0">
              <a:lnSpc>
                <a:spcPct val="150000"/>
              </a:lnSpc>
              <a:buNone/>
            </a:pPr>
            <a:r>
              <a:rPr lang="it-IT" sz="1800" b="1" kern="0" dirty="0">
                <a:solidFill>
                  <a:schemeClr val="bg1"/>
                </a:solidFill>
              </a:rPr>
              <a:t>338-4474533</a:t>
            </a:r>
          </a:p>
          <a:p>
            <a:pPr marL="0" indent="0">
              <a:lnSpc>
                <a:spcPct val="150000"/>
              </a:lnSpc>
              <a:buNone/>
            </a:pPr>
            <a:r>
              <a:rPr lang="it-IT" sz="1800" b="1" i="1" kern="0" dirty="0">
                <a:solidFill>
                  <a:schemeClr val="bg1"/>
                </a:solidFill>
              </a:rPr>
              <a:t>https://twitter.com/fabriziocrespi1 </a:t>
            </a:r>
          </a:p>
          <a:p>
            <a:pPr marL="0" indent="0">
              <a:lnSpc>
                <a:spcPct val="150000"/>
              </a:lnSpc>
              <a:buNone/>
            </a:pPr>
            <a:r>
              <a:rPr lang="en-US" sz="1800" b="1" dirty="0">
                <a:solidFill>
                  <a:schemeClr val="bg1"/>
                </a:solidFill>
              </a:rPr>
              <a:t>www.linkedin.com/in/fabrizio-crespi-26476b175</a:t>
            </a:r>
          </a:p>
          <a:p>
            <a:pPr marL="0" indent="0">
              <a:lnSpc>
                <a:spcPct val="150000"/>
              </a:lnSpc>
              <a:buNone/>
            </a:pPr>
            <a:r>
              <a:rPr lang="it-IT" sz="1800" b="1" i="1" kern="0" dirty="0">
                <a:solidFill>
                  <a:schemeClr val="bg1"/>
                </a:solidFill>
              </a:rPr>
              <a:t>www.contemplata.it</a:t>
            </a:r>
          </a:p>
          <a:p>
            <a:pPr marL="0" indent="0">
              <a:lnSpc>
                <a:spcPct val="150000"/>
              </a:lnSpc>
              <a:buNone/>
            </a:pPr>
            <a:r>
              <a:rPr lang="it-IT" sz="1800" b="1" i="1" kern="0" dirty="0">
                <a:solidFill>
                  <a:schemeClr val="bg1"/>
                </a:solidFill>
              </a:rPr>
              <a:t>https://www.facebook.com/contemplata.it</a:t>
            </a:r>
            <a:endParaRPr lang="en-US" sz="1800" b="1" dirty="0">
              <a:solidFill>
                <a:schemeClr val="bg1"/>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0621" y="2560556"/>
            <a:ext cx="1664423" cy="1721283"/>
          </a:xfrm>
          <a:prstGeom prst="rect">
            <a:avLst/>
          </a:prstGeom>
        </p:spPr>
      </p:pic>
      <p:sp>
        <p:nvSpPr>
          <p:cNvPr id="2" name="Segnaposto numero diapositiva 1"/>
          <p:cNvSpPr>
            <a:spLocks noGrp="1"/>
          </p:cNvSpPr>
          <p:nvPr>
            <p:ph type="sldNum" sz="quarter" idx="12"/>
          </p:nvPr>
        </p:nvSpPr>
        <p:spPr/>
        <p:txBody>
          <a:bodyPr/>
          <a:lstStyle/>
          <a:p>
            <a:fld id="{5783D04B-EF59-4AEF-A49D-DFF08EDDC07B}" type="slidenum">
              <a:rPr lang="en-US" smtClean="0"/>
              <a:t>41</a:t>
            </a:fld>
            <a:endParaRPr lang="en-US"/>
          </a:p>
        </p:txBody>
      </p:sp>
      <p:sp>
        <p:nvSpPr>
          <p:cNvPr id="7" name="Segnaposto data 6"/>
          <p:cNvSpPr>
            <a:spLocks noGrp="1"/>
          </p:cNvSpPr>
          <p:nvPr>
            <p:ph type="dt" sz="half" idx="10"/>
          </p:nvPr>
        </p:nvSpPr>
        <p:spPr/>
        <p:txBody>
          <a:bodyPr/>
          <a:lstStyle/>
          <a:p>
            <a:fld id="{4E894D8A-D007-488B-8682-CC5416885FAB}" type="datetime1">
              <a:rPr lang="it-IT" smtClean="0"/>
              <a:t>12/02/2019</a:t>
            </a:fld>
            <a:endParaRPr lang="en-US"/>
          </a:p>
        </p:txBody>
      </p:sp>
    </p:spTree>
    <p:extLst>
      <p:ext uri="{BB962C8B-B14F-4D97-AF65-F5344CB8AC3E}">
        <p14:creationId xmlns:p14="http://schemas.microsoft.com/office/powerpoint/2010/main" val="3859683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5"/>
            <a:ext cx="10972800" cy="7889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b="1" dirty="0">
                <a:solidFill>
                  <a:srgbClr val="002060"/>
                </a:solidFill>
                <a:latin typeface="+mn-lt"/>
              </a:rPr>
              <a:t>Tassi di crescita PIL mondiale: periodo 1961-2017 </a:t>
            </a:r>
            <a:endParaRPr lang="en-US" b="1" dirty="0">
              <a:solidFill>
                <a:srgbClr val="002060"/>
              </a:solidFill>
              <a:latin typeface="+mn-lt"/>
            </a:endParaRPr>
          </a:p>
        </p:txBody>
      </p:sp>
      <p:sp>
        <p:nvSpPr>
          <p:cNvPr id="3" name="Segnaposto data 2"/>
          <p:cNvSpPr>
            <a:spLocks noGrp="1"/>
          </p:cNvSpPr>
          <p:nvPr>
            <p:ph type="dt" sz="half" idx="10"/>
          </p:nvPr>
        </p:nvSpPr>
        <p:spPr/>
        <p:txBody>
          <a:bodyPr/>
          <a:lstStyle/>
          <a:p>
            <a:fld id="{78893076-D8B7-434B-8A07-1EC74CA080CA}" type="datetime1">
              <a:rPr lang="it-IT" smtClean="0"/>
              <a:t>12/02/2019</a:t>
            </a:fld>
            <a:endParaRPr lang="it-IT"/>
          </a:p>
        </p:txBody>
      </p:sp>
      <p:sp>
        <p:nvSpPr>
          <p:cNvPr id="5" name="Segnaposto numero diapositiva 4"/>
          <p:cNvSpPr>
            <a:spLocks noGrp="1"/>
          </p:cNvSpPr>
          <p:nvPr>
            <p:ph type="sldNum" sz="quarter" idx="12"/>
          </p:nvPr>
        </p:nvSpPr>
        <p:spPr/>
        <p:txBody>
          <a:bodyPr/>
          <a:lstStyle/>
          <a:p>
            <a:fld id="{4F71DC56-E921-476F-92E3-9B482B18FD93}" type="slidenum">
              <a:rPr lang="it-IT" smtClean="0"/>
              <a:t>5</a:t>
            </a:fld>
            <a:endParaRPr lang="it-IT"/>
          </a:p>
        </p:txBody>
      </p:sp>
      <p:pic>
        <p:nvPicPr>
          <p:cNvPr id="6" name="Immagine 5"/>
          <p:cNvPicPr>
            <a:picLocks noChangeAspect="1"/>
          </p:cNvPicPr>
          <p:nvPr/>
        </p:nvPicPr>
        <p:blipFill>
          <a:blip r:embed="rId2"/>
          <a:stretch>
            <a:fillRect/>
          </a:stretch>
        </p:blipFill>
        <p:spPr>
          <a:xfrm>
            <a:off x="609600" y="1071589"/>
            <a:ext cx="8128000" cy="4890654"/>
          </a:xfrm>
          <a:prstGeom prst="rect">
            <a:avLst/>
          </a:prstGeom>
        </p:spPr>
      </p:pic>
      <p:sp>
        <p:nvSpPr>
          <p:cNvPr id="7" name="Rettangolo 6"/>
          <p:cNvSpPr/>
          <p:nvPr/>
        </p:nvSpPr>
        <p:spPr>
          <a:xfrm>
            <a:off x="9199545" y="5449624"/>
            <a:ext cx="1920910" cy="507831"/>
          </a:xfrm>
          <a:prstGeom prst="rect">
            <a:avLst/>
          </a:prstGeom>
        </p:spPr>
        <p:txBody>
          <a:bodyPr wrap="none">
            <a:spAutoFit/>
          </a:bodyPr>
          <a:lstStyle/>
          <a:p>
            <a:pPr algn="just">
              <a:lnSpc>
                <a:spcPct val="150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Fonte: World </a:t>
            </a:r>
            <a:r>
              <a:rPr lang="it-IT" dirty="0" err="1">
                <a:latin typeface="Calibri" panose="020F0502020204030204" pitchFamily="34" charset="0"/>
                <a:ea typeface="Calibri" panose="020F0502020204030204" pitchFamily="34" charset="0"/>
                <a:cs typeface="Times New Roman" panose="02020603050405020304" pitchFamily="18" charset="0"/>
              </a:rPr>
              <a:t>Bank</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7"/>
          <p:cNvSpPr txBox="1"/>
          <p:nvPr/>
        </p:nvSpPr>
        <p:spPr>
          <a:xfrm>
            <a:off x="9199545" y="2454890"/>
            <a:ext cx="25908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dirty="0"/>
              <a:t>Nel 2018 la crescita stimata è del 3,7% e per il 2019 del 3,5%, poi 3,6% nel 2020  (previsioni FMI Gennaio 2019).</a:t>
            </a:r>
            <a:endParaRPr lang="en-US" dirty="0"/>
          </a:p>
        </p:txBody>
      </p:sp>
    </p:spTree>
    <p:extLst>
      <p:ext uri="{BB962C8B-B14F-4D97-AF65-F5344CB8AC3E}">
        <p14:creationId xmlns:p14="http://schemas.microsoft.com/office/powerpoint/2010/main" val="260332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7612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b="1" dirty="0">
                <a:solidFill>
                  <a:srgbClr val="002060"/>
                </a:solidFill>
                <a:latin typeface="+mn-lt"/>
              </a:rPr>
              <a:t>I temi caldi</a:t>
            </a:r>
            <a:endParaRPr lang="en-US" b="1" dirty="0">
              <a:solidFill>
                <a:srgbClr val="002060"/>
              </a:solidFill>
              <a:latin typeface="+mn-lt"/>
            </a:endParaRPr>
          </a:p>
        </p:txBody>
      </p:sp>
      <p:sp>
        <p:nvSpPr>
          <p:cNvPr id="3" name="Segnaposto data 2"/>
          <p:cNvSpPr>
            <a:spLocks noGrp="1"/>
          </p:cNvSpPr>
          <p:nvPr>
            <p:ph type="dt" sz="half" idx="10"/>
          </p:nvPr>
        </p:nvSpPr>
        <p:spPr/>
        <p:txBody>
          <a:bodyPr/>
          <a:lstStyle/>
          <a:p>
            <a:fld id="{C1C4F857-83DE-4875-A03D-B9184F496B4D}" type="datetime1">
              <a:rPr lang="it-IT" smtClean="0"/>
              <a:t>12/02/2019</a:t>
            </a:fld>
            <a:endParaRPr lang="en-US"/>
          </a:p>
        </p:txBody>
      </p:sp>
      <p:sp>
        <p:nvSpPr>
          <p:cNvPr id="4" name="Segnaposto numero diapositiva 3"/>
          <p:cNvSpPr>
            <a:spLocks noGrp="1"/>
          </p:cNvSpPr>
          <p:nvPr>
            <p:ph type="sldNum" sz="quarter" idx="12"/>
          </p:nvPr>
        </p:nvSpPr>
        <p:spPr/>
        <p:txBody>
          <a:bodyPr/>
          <a:lstStyle/>
          <a:p>
            <a:fld id="{5783D04B-EF59-4AEF-A49D-DFF08EDDC07B}" type="slidenum">
              <a:rPr lang="en-US" smtClean="0"/>
              <a:t>6</a:t>
            </a:fld>
            <a:endParaRPr lang="en-US"/>
          </a:p>
        </p:txBody>
      </p:sp>
      <p:pic>
        <p:nvPicPr>
          <p:cNvPr id="6" name="Immagine 5"/>
          <p:cNvPicPr>
            <a:picLocks noChangeAspect="1"/>
          </p:cNvPicPr>
          <p:nvPr/>
        </p:nvPicPr>
        <p:blipFill rotWithShape="1">
          <a:blip r:embed="rId2"/>
          <a:srcRect r="15590"/>
          <a:stretch/>
        </p:blipFill>
        <p:spPr>
          <a:xfrm>
            <a:off x="7499927" y="3098704"/>
            <a:ext cx="2475345" cy="324853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39091"/>
            <a:ext cx="4137156" cy="2008909"/>
          </a:xfrm>
          <a:prstGeom prst="rect">
            <a:avLst/>
          </a:prstGeom>
        </p:spPr>
      </p:pic>
      <p:pic>
        <p:nvPicPr>
          <p:cNvPr id="7" name="Immagine 6"/>
          <p:cNvPicPr>
            <a:picLocks noChangeAspect="1"/>
          </p:cNvPicPr>
          <p:nvPr/>
        </p:nvPicPr>
        <p:blipFill rotWithShape="1">
          <a:blip r:embed="rId4"/>
          <a:srcRect l="20315" t="10997"/>
          <a:stretch/>
        </p:blipFill>
        <p:spPr>
          <a:xfrm>
            <a:off x="748145" y="3930668"/>
            <a:ext cx="5053479" cy="2567113"/>
          </a:xfrm>
          <a:prstGeom prst="rect">
            <a:avLst/>
          </a:prstGeom>
          <a:ln w="228600" cap="sq" cmpd="thickThin">
            <a:solidFill>
              <a:srgbClr val="000000"/>
            </a:solidFill>
            <a:prstDash val="solid"/>
            <a:miter lim="800000"/>
          </a:ln>
          <a:effectLst>
            <a:innerShdw blurRad="76200">
              <a:srgbClr val="000000"/>
            </a:innerShdw>
          </a:effectLst>
        </p:spPr>
      </p:pic>
      <p:pic>
        <p:nvPicPr>
          <p:cNvPr id="9" name="Immagine 8"/>
          <p:cNvPicPr>
            <a:picLocks noChangeAspect="1"/>
          </p:cNvPicPr>
          <p:nvPr/>
        </p:nvPicPr>
        <p:blipFill>
          <a:blip r:embed="rId5"/>
          <a:stretch>
            <a:fillRect/>
          </a:stretch>
        </p:blipFill>
        <p:spPr>
          <a:xfrm>
            <a:off x="6655738" y="396552"/>
            <a:ext cx="4163724" cy="2163208"/>
          </a:xfrm>
          <a:prstGeom prst="rect">
            <a:avLst/>
          </a:prstGeom>
        </p:spPr>
      </p:pic>
    </p:spTree>
    <p:extLst>
      <p:ext uri="{BB962C8B-B14F-4D97-AF65-F5344CB8AC3E}">
        <p14:creationId xmlns:p14="http://schemas.microsoft.com/office/powerpoint/2010/main" val="331091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r="59417" b="5285"/>
          <a:stretch/>
        </p:blipFill>
        <p:spPr bwMode="auto">
          <a:xfrm>
            <a:off x="595937" y="1283544"/>
            <a:ext cx="2867540" cy="210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4"/>
          <p:cNvSpPr>
            <a:spLocks noGrp="1"/>
          </p:cNvSpPr>
          <p:nvPr>
            <p:ph type="title"/>
          </p:nvPr>
        </p:nvSpPr>
        <p:spPr>
          <a:xfrm>
            <a:off x="563417" y="296013"/>
            <a:ext cx="8174183" cy="858259"/>
          </a:xfrm>
        </p:spPr>
        <p:txBody>
          <a:bodyPr/>
          <a:lstStyle/>
          <a:p>
            <a:r>
              <a:rPr lang="it-IT" sz="4533" b="1" kern="1200" dirty="0">
                <a:solidFill>
                  <a:srgbClr val="002060"/>
                </a:solidFill>
                <a:latin typeface="Arial Narrow" pitchFamily="34" charset="0"/>
              </a:rPr>
              <a:t>Tassi bassi ancora</a:t>
            </a:r>
            <a:endParaRPr lang="en-US" sz="4533" b="1" kern="1200" dirty="0">
              <a:solidFill>
                <a:srgbClr val="002060"/>
              </a:solidFill>
              <a:latin typeface="Arial Narrow" pitchFamily="34" charset="0"/>
            </a:endParaRPr>
          </a:p>
        </p:txBody>
      </p:sp>
      <p:pic>
        <p:nvPicPr>
          <p:cNvPr id="6" name="Immagine 5"/>
          <p:cNvPicPr>
            <a:picLocks noChangeAspect="1"/>
          </p:cNvPicPr>
          <p:nvPr/>
        </p:nvPicPr>
        <p:blipFill>
          <a:blip r:embed="rId3"/>
          <a:stretch>
            <a:fillRect/>
          </a:stretch>
        </p:blipFill>
        <p:spPr>
          <a:xfrm>
            <a:off x="675514" y="3582176"/>
            <a:ext cx="2765222" cy="1979964"/>
          </a:xfrm>
          <a:prstGeom prst="rect">
            <a:avLst/>
          </a:prstGeom>
          <a:ln w="88900" cap="sq" cmpd="thickThin">
            <a:solidFill>
              <a:srgbClr val="000000"/>
            </a:solidFill>
            <a:prstDash val="solid"/>
            <a:miter lim="800000"/>
          </a:ln>
          <a:effectLst>
            <a:innerShdw blurRad="76200">
              <a:srgbClr val="000000"/>
            </a:innerShdw>
          </a:effectLst>
        </p:spPr>
      </p:pic>
      <p:sp>
        <p:nvSpPr>
          <p:cNvPr id="3" name="CasellaDiTesto 2"/>
          <p:cNvSpPr txBox="1"/>
          <p:nvPr/>
        </p:nvSpPr>
        <p:spPr>
          <a:xfrm>
            <a:off x="595936" y="5754878"/>
            <a:ext cx="2964682" cy="276999"/>
          </a:xfrm>
          <a:prstGeom prst="rect">
            <a:avLst/>
          </a:prstGeom>
          <a:noFill/>
        </p:spPr>
        <p:txBody>
          <a:bodyPr wrap="square" rtlCol="0">
            <a:spAutoFit/>
          </a:bodyPr>
          <a:lstStyle/>
          <a:p>
            <a:r>
              <a:rPr lang="it-IT" sz="1200" dirty="0"/>
              <a:t>Fonte: BCE</a:t>
            </a:r>
            <a:endParaRPr lang="en-US" sz="1200" dirty="0"/>
          </a:p>
        </p:txBody>
      </p:sp>
      <p:sp>
        <p:nvSpPr>
          <p:cNvPr id="7" name="Segnaposto data 6"/>
          <p:cNvSpPr>
            <a:spLocks noGrp="1"/>
          </p:cNvSpPr>
          <p:nvPr>
            <p:ph type="dt" sz="half" idx="10"/>
          </p:nvPr>
        </p:nvSpPr>
        <p:spPr>
          <a:xfrm>
            <a:off x="595936" y="6225043"/>
            <a:ext cx="2844800" cy="457200"/>
          </a:xfrm>
        </p:spPr>
        <p:txBody>
          <a:bodyPr/>
          <a:lstStyle/>
          <a:p>
            <a:fld id="{8CB143FA-CB36-4FFA-A30A-D5167C7F3D7A}" type="datetime1">
              <a:rPr lang="it-IT" smtClean="0"/>
              <a:t>12/02/2019</a:t>
            </a:fld>
            <a:endParaRPr lang="it-IT" dirty="0"/>
          </a:p>
        </p:txBody>
      </p:sp>
      <p:sp>
        <p:nvSpPr>
          <p:cNvPr id="9" name="Segnaposto numero diapositiva 8"/>
          <p:cNvSpPr>
            <a:spLocks noGrp="1"/>
          </p:cNvSpPr>
          <p:nvPr>
            <p:ph type="sldNum" sz="quarter" idx="12"/>
          </p:nvPr>
        </p:nvSpPr>
        <p:spPr/>
        <p:txBody>
          <a:bodyPr/>
          <a:lstStyle/>
          <a:p>
            <a:fld id="{4F71DC56-E921-476F-92E3-9B482B18FD93}" type="slidenum">
              <a:rPr lang="it-IT" smtClean="0"/>
              <a:t>7</a:t>
            </a:fld>
            <a:endParaRPr lang="it-IT"/>
          </a:p>
        </p:txBody>
      </p:sp>
      <p:pic>
        <p:nvPicPr>
          <p:cNvPr id="10" name="Immagine 9"/>
          <p:cNvPicPr/>
          <p:nvPr/>
        </p:nvPicPr>
        <p:blipFill>
          <a:blip r:embed="rId4"/>
          <a:stretch>
            <a:fillRect/>
          </a:stretch>
        </p:blipFill>
        <p:spPr>
          <a:xfrm>
            <a:off x="4165600" y="1404789"/>
            <a:ext cx="7603547" cy="455105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4027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4F71DC56-E921-476F-92E3-9B482B18FD93}" type="slidenum">
              <a:rPr lang="it-IT" smtClean="0"/>
              <a:t>8</a:t>
            </a:fld>
            <a:endParaRPr lang="it-IT"/>
          </a:p>
        </p:txBody>
      </p:sp>
      <p:pic>
        <p:nvPicPr>
          <p:cNvPr id="5"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r="59417" b="5285"/>
          <a:stretch/>
        </p:blipFill>
        <p:spPr bwMode="auto">
          <a:xfrm>
            <a:off x="817609" y="1357421"/>
            <a:ext cx="2050473" cy="210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609600" y="5763490"/>
            <a:ext cx="2964682" cy="276999"/>
          </a:xfrm>
          <a:prstGeom prst="rect">
            <a:avLst/>
          </a:prstGeom>
          <a:noFill/>
        </p:spPr>
        <p:txBody>
          <a:bodyPr wrap="square" rtlCol="0">
            <a:spAutoFit/>
          </a:bodyPr>
          <a:lstStyle/>
          <a:p>
            <a:r>
              <a:rPr lang="it-IT" sz="1200" dirty="0"/>
              <a:t>Fonte: BCE</a:t>
            </a:r>
            <a:endParaRPr lang="en-US" sz="1200" dirty="0"/>
          </a:p>
        </p:txBody>
      </p:sp>
      <p:sp>
        <p:nvSpPr>
          <p:cNvPr id="4" name="Segnaposto data 3"/>
          <p:cNvSpPr>
            <a:spLocks noGrp="1"/>
          </p:cNvSpPr>
          <p:nvPr>
            <p:ph type="dt" sz="half" idx="10"/>
          </p:nvPr>
        </p:nvSpPr>
        <p:spPr/>
        <p:txBody>
          <a:bodyPr/>
          <a:lstStyle/>
          <a:p>
            <a:fld id="{D5D446C0-E1AF-4F41-B7AE-820FB875E9CC}" type="datetime1">
              <a:rPr lang="it-IT" smtClean="0"/>
              <a:t>12/02/2019</a:t>
            </a:fld>
            <a:endParaRPr lang="it-IT"/>
          </a:p>
        </p:txBody>
      </p:sp>
      <p:pic>
        <p:nvPicPr>
          <p:cNvPr id="8" name="Immagine 7"/>
          <p:cNvPicPr>
            <a:picLocks noChangeAspect="1"/>
          </p:cNvPicPr>
          <p:nvPr/>
        </p:nvPicPr>
        <p:blipFill>
          <a:blip r:embed="rId3"/>
          <a:stretch>
            <a:fillRect/>
          </a:stretch>
        </p:blipFill>
        <p:spPr>
          <a:xfrm>
            <a:off x="3574282" y="1292857"/>
            <a:ext cx="7850909" cy="4609179"/>
          </a:xfrm>
          <a:prstGeom prst="rect">
            <a:avLst/>
          </a:prstGeom>
          <a:ln w="88900" cap="sq" cmpd="thickThin">
            <a:solidFill>
              <a:srgbClr val="000000"/>
            </a:solidFill>
            <a:prstDash val="solid"/>
            <a:miter lim="800000"/>
          </a:ln>
          <a:effectLst>
            <a:innerShdw blurRad="76200">
              <a:srgbClr val="000000"/>
            </a:innerShdw>
          </a:effectLst>
        </p:spPr>
      </p:pic>
      <p:sp>
        <p:nvSpPr>
          <p:cNvPr id="9" name="Titolo 4"/>
          <p:cNvSpPr>
            <a:spLocks noGrp="1"/>
          </p:cNvSpPr>
          <p:nvPr>
            <p:ph type="title"/>
          </p:nvPr>
        </p:nvSpPr>
        <p:spPr>
          <a:xfrm>
            <a:off x="563417" y="296013"/>
            <a:ext cx="10741892" cy="858259"/>
          </a:xfrm>
        </p:spPr>
        <p:txBody>
          <a:bodyPr/>
          <a:lstStyle/>
          <a:p>
            <a:r>
              <a:rPr lang="it-IT" sz="4400" b="1" kern="1200" dirty="0">
                <a:solidFill>
                  <a:srgbClr val="002060"/>
                </a:solidFill>
                <a:latin typeface="Arial Narrow" pitchFamily="34" charset="0"/>
              </a:rPr>
              <a:t>Inflazione ancora bassa … ma non più zero</a:t>
            </a:r>
            <a:endParaRPr lang="en-US" sz="4400" b="1" kern="1200" dirty="0">
              <a:solidFill>
                <a:srgbClr val="002060"/>
              </a:solidFill>
              <a:latin typeface="Arial Narrow" pitchFamily="34" charset="0"/>
            </a:endParaRPr>
          </a:p>
        </p:txBody>
      </p:sp>
    </p:spTree>
    <p:extLst>
      <p:ext uri="{BB962C8B-B14F-4D97-AF65-F5344CB8AC3E}">
        <p14:creationId xmlns:p14="http://schemas.microsoft.com/office/powerpoint/2010/main" val="2339549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4F71DC56-E921-476F-92E3-9B482B18FD93}" type="slidenum">
              <a:rPr lang="it-IT" smtClean="0"/>
              <a:t>9</a:t>
            </a:fld>
            <a:endParaRPr lang="it-IT"/>
          </a:p>
        </p:txBody>
      </p:sp>
      <p:sp>
        <p:nvSpPr>
          <p:cNvPr id="7" name="CasellaDiTesto 6"/>
          <p:cNvSpPr txBox="1"/>
          <p:nvPr/>
        </p:nvSpPr>
        <p:spPr>
          <a:xfrm>
            <a:off x="737235" y="5795724"/>
            <a:ext cx="4939259" cy="300082"/>
          </a:xfrm>
          <a:prstGeom prst="rect">
            <a:avLst/>
          </a:prstGeom>
          <a:noFill/>
        </p:spPr>
        <p:txBody>
          <a:bodyPr wrap="square" rtlCol="0">
            <a:spAutoFit/>
          </a:bodyPr>
          <a:lstStyle/>
          <a:p>
            <a:r>
              <a:rPr lang="it-IT" sz="1350" dirty="0"/>
              <a:t>Fonte: Istat</a:t>
            </a:r>
          </a:p>
        </p:txBody>
      </p:sp>
      <p:sp>
        <p:nvSpPr>
          <p:cNvPr id="2" name="Segnaposto data 1"/>
          <p:cNvSpPr>
            <a:spLocks noGrp="1"/>
          </p:cNvSpPr>
          <p:nvPr>
            <p:ph type="dt" sz="half" idx="10"/>
          </p:nvPr>
        </p:nvSpPr>
        <p:spPr/>
        <p:txBody>
          <a:bodyPr/>
          <a:lstStyle/>
          <a:p>
            <a:fld id="{3148C198-788D-46D8-9750-4B6F95266821}" type="datetime1">
              <a:rPr lang="it-IT" smtClean="0"/>
              <a:t>12/02/2019</a:t>
            </a:fld>
            <a:endParaRPr lang="it-IT"/>
          </a:p>
        </p:txBody>
      </p:sp>
      <p:graphicFrame>
        <p:nvGraphicFramePr>
          <p:cNvPr id="8" name="Grafico 7"/>
          <p:cNvGraphicFramePr>
            <a:graphicFrameLocks/>
          </p:cNvGraphicFramePr>
          <p:nvPr>
            <p:extLst/>
          </p:nvPr>
        </p:nvGraphicFramePr>
        <p:xfrm>
          <a:off x="765897" y="1271249"/>
          <a:ext cx="9801224" cy="411817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olo 4"/>
          <p:cNvSpPr txBox="1">
            <a:spLocks/>
          </p:cNvSpPr>
          <p:nvPr/>
        </p:nvSpPr>
        <p:spPr>
          <a:xfrm>
            <a:off x="563417" y="296013"/>
            <a:ext cx="10741892" cy="858259"/>
          </a:xfrm>
          <a:prstGeom prst="rect">
            <a:avLst/>
          </a:prstGeom>
        </p:spPr>
        <p:txBody>
          <a:bodyPr/>
          <a:lstStyle>
            <a:lvl1pPr algn="l" rtl="0" eaLnBrk="1" fontAlgn="base" hangingPunct="1">
              <a:spcBef>
                <a:spcPct val="0"/>
              </a:spcBef>
              <a:spcAft>
                <a:spcPct val="0"/>
              </a:spcAft>
              <a:defRPr sz="3100">
                <a:solidFill>
                  <a:schemeClr val="tx2"/>
                </a:solidFill>
                <a:latin typeface="+mj-lt"/>
                <a:ea typeface="+mj-ea"/>
                <a:cs typeface="+mj-cs"/>
              </a:defRPr>
            </a:lvl1pPr>
            <a:lvl2pPr algn="l" rtl="0" eaLnBrk="1" fontAlgn="base" hangingPunct="1">
              <a:spcBef>
                <a:spcPct val="0"/>
              </a:spcBef>
              <a:spcAft>
                <a:spcPct val="0"/>
              </a:spcAft>
              <a:defRPr sz="3100">
                <a:solidFill>
                  <a:schemeClr val="tx2"/>
                </a:solidFill>
                <a:latin typeface="Garamond" pitchFamily="18" charset="0"/>
                <a:cs typeface="Arial" charset="0"/>
              </a:defRPr>
            </a:lvl2pPr>
            <a:lvl3pPr algn="l" rtl="0" eaLnBrk="1" fontAlgn="base" hangingPunct="1">
              <a:spcBef>
                <a:spcPct val="0"/>
              </a:spcBef>
              <a:spcAft>
                <a:spcPct val="0"/>
              </a:spcAft>
              <a:defRPr sz="3100">
                <a:solidFill>
                  <a:schemeClr val="tx2"/>
                </a:solidFill>
                <a:latin typeface="Garamond" pitchFamily="18" charset="0"/>
                <a:cs typeface="Arial" charset="0"/>
              </a:defRPr>
            </a:lvl3pPr>
            <a:lvl4pPr algn="l" rtl="0" eaLnBrk="1" fontAlgn="base" hangingPunct="1">
              <a:spcBef>
                <a:spcPct val="0"/>
              </a:spcBef>
              <a:spcAft>
                <a:spcPct val="0"/>
              </a:spcAft>
              <a:defRPr sz="3100">
                <a:solidFill>
                  <a:schemeClr val="tx2"/>
                </a:solidFill>
                <a:latin typeface="Garamond" pitchFamily="18" charset="0"/>
                <a:cs typeface="Arial" charset="0"/>
              </a:defRPr>
            </a:lvl4pPr>
            <a:lvl5pPr algn="l" rtl="0" eaLnBrk="1" fontAlgn="base" hangingPunct="1">
              <a:spcBef>
                <a:spcPct val="0"/>
              </a:spcBef>
              <a:spcAft>
                <a:spcPct val="0"/>
              </a:spcAft>
              <a:defRPr sz="3100">
                <a:solidFill>
                  <a:schemeClr val="tx2"/>
                </a:solidFill>
                <a:latin typeface="Garamond" pitchFamily="18" charset="0"/>
                <a:cs typeface="Arial" charset="0"/>
              </a:defRPr>
            </a:lvl5pPr>
            <a:lvl6pPr marL="342900" algn="l" rtl="0" eaLnBrk="1" fontAlgn="base" hangingPunct="1">
              <a:spcBef>
                <a:spcPct val="0"/>
              </a:spcBef>
              <a:spcAft>
                <a:spcPct val="0"/>
              </a:spcAft>
              <a:defRPr sz="3150">
                <a:solidFill>
                  <a:schemeClr val="tx2"/>
                </a:solidFill>
                <a:latin typeface="Garamond" pitchFamily="18" charset="0"/>
                <a:cs typeface="Arial" charset="0"/>
              </a:defRPr>
            </a:lvl6pPr>
            <a:lvl7pPr marL="685800" algn="l" rtl="0" eaLnBrk="1" fontAlgn="base" hangingPunct="1">
              <a:spcBef>
                <a:spcPct val="0"/>
              </a:spcBef>
              <a:spcAft>
                <a:spcPct val="0"/>
              </a:spcAft>
              <a:defRPr sz="3150">
                <a:solidFill>
                  <a:schemeClr val="tx2"/>
                </a:solidFill>
                <a:latin typeface="Garamond" pitchFamily="18" charset="0"/>
                <a:cs typeface="Arial" charset="0"/>
              </a:defRPr>
            </a:lvl7pPr>
            <a:lvl8pPr marL="1028700" algn="l" rtl="0" eaLnBrk="1" fontAlgn="base" hangingPunct="1">
              <a:spcBef>
                <a:spcPct val="0"/>
              </a:spcBef>
              <a:spcAft>
                <a:spcPct val="0"/>
              </a:spcAft>
              <a:defRPr sz="3150">
                <a:solidFill>
                  <a:schemeClr val="tx2"/>
                </a:solidFill>
                <a:latin typeface="Garamond" pitchFamily="18" charset="0"/>
                <a:cs typeface="Arial" charset="0"/>
              </a:defRPr>
            </a:lvl8pPr>
            <a:lvl9pPr marL="1371600" algn="l" rtl="0" eaLnBrk="1" fontAlgn="base" hangingPunct="1">
              <a:spcBef>
                <a:spcPct val="0"/>
              </a:spcBef>
              <a:spcAft>
                <a:spcPct val="0"/>
              </a:spcAft>
              <a:defRPr sz="3150">
                <a:solidFill>
                  <a:schemeClr val="tx2"/>
                </a:solidFill>
                <a:latin typeface="Garamond" pitchFamily="18" charset="0"/>
                <a:cs typeface="Arial" charset="0"/>
              </a:defRPr>
            </a:lvl9pPr>
          </a:lstStyle>
          <a:p>
            <a:r>
              <a:rPr lang="it-IT" sz="4400" b="1" kern="1200" dirty="0">
                <a:solidFill>
                  <a:srgbClr val="002060"/>
                </a:solidFill>
                <a:latin typeface="Arial Narrow" pitchFamily="34" charset="0"/>
              </a:rPr>
              <a:t>Inflazione ancora bassa … ma non più zero</a:t>
            </a:r>
            <a:endParaRPr lang="en-US" sz="4400" b="1" kern="1200" dirty="0">
              <a:solidFill>
                <a:srgbClr val="002060"/>
              </a:solidFill>
              <a:latin typeface="Arial Narrow" pitchFamily="34" charset="0"/>
            </a:endParaRPr>
          </a:p>
        </p:txBody>
      </p:sp>
    </p:spTree>
    <p:extLst>
      <p:ext uri="{BB962C8B-B14F-4D97-AF65-F5344CB8AC3E}">
        <p14:creationId xmlns:p14="http://schemas.microsoft.com/office/powerpoint/2010/main" val="896290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ema1">
  <a:themeElements>
    <a:clrScheme name="Bord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i">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ordi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i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i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i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i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i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i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i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2154</TotalTime>
  <Words>1089</Words>
  <Application>Microsoft Office PowerPoint</Application>
  <PresentationFormat>Widescreen</PresentationFormat>
  <Paragraphs>211</Paragraphs>
  <Slides>41</Slides>
  <Notes>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41</vt:i4>
      </vt:variant>
    </vt:vector>
  </HeadingPairs>
  <TitlesOfParts>
    <vt:vector size="48" baseType="lpstr">
      <vt:lpstr>Arial</vt:lpstr>
      <vt:lpstr>Arial Narrow</vt:lpstr>
      <vt:lpstr>Calibri</vt:lpstr>
      <vt:lpstr>Century Gothic</vt:lpstr>
      <vt:lpstr>Garamond</vt:lpstr>
      <vt:lpstr>Wingdings</vt:lpstr>
      <vt:lpstr>Tema1</vt:lpstr>
      <vt:lpstr>Presentazione standard di PowerPoint</vt:lpstr>
      <vt:lpstr>Agenda</vt:lpstr>
      <vt:lpstr>La situazione a livello economico e il nuovo contesto demografico</vt:lpstr>
      <vt:lpstr>Le aspettative di crescita dell’economa</vt:lpstr>
      <vt:lpstr>Tassi di crescita PIL mondiale: periodo 1961-2017 </vt:lpstr>
      <vt:lpstr>I temi caldi</vt:lpstr>
      <vt:lpstr>Tassi bassi ancora</vt:lpstr>
      <vt:lpstr>Inflazione ancora bassa … ma non più zero</vt:lpstr>
      <vt:lpstr>Presentazione standard di PowerPoint</vt:lpstr>
      <vt:lpstr>Presentazione standard di PowerPoint</vt:lpstr>
      <vt:lpstr>Presentazione standard di PowerPoint</vt:lpstr>
      <vt:lpstr>Il mercato immobiliare</vt:lpstr>
      <vt:lpstr>Presentazione standard di PowerPoint</vt:lpstr>
      <vt:lpstr>Il contesto demografico</vt:lpstr>
      <vt:lpstr>Presentazione standard di PowerPoint</vt:lpstr>
      <vt:lpstr>Presentazione standard di PowerPoint</vt:lpstr>
      <vt:lpstr>Presentazione standard di PowerPoint</vt:lpstr>
      <vt:lpstr>La struttura della famiglia</vt:lpstr>
      <vt:lpstr>Presentazione standard di PowerPoint</vt:lpstr>
      <vt:lpstr>Presentazione standard di PowerPoint</vt:lpstr>
      <vt:lpstr>La non autosufficienza</vt:lpstr>
      <vt:lpstr>Presentazione standard di PowerPoint</vt:lpstr>
      <vt:lpstr>Le scelte di investimento degli italiani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disintermediazione della banca: nuovi intermediari e nuovi mercati</vt:lpstr>
      <vt:lpstr>Le 5 forze di Porter: cosa ne possiamo dedurre per il settore bancario italiano?</vt:lpstr>
      <vt:lpstr>Presentazione standard di PowerPoint</vt:lpstr>
      <vt:lpstr>Presentazione standard di PowerPoint</vt:lpstr>
      <vt:lpstr>Presentazione standard di PowerPoint</vt:lpstr>
      <vt:lpstr>Nuovi intermediari</vt:lpstr>
      <vt:lpstr>Presentazione standard di PowerPoint</vt:lpstr>
      <vt:lpstr>Robo-advisor: chi è?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Crespi Fabrizio</dc:creator>
  <cp:lastModifiedBy>Edward</cp:lastModifiedBy>
  <cp:revision>37</cp:revision>
  <dcterms:created xsi:type="dcterms:W3CDTF">2017-05-23T13:10:43Z</dcterms:created>
  <dcterms:modified xsi:type="dcterms:W3CDTF">2019-02-12T09:53:07Z</dcterms:modified>
</cp:coreProperties>
</file>